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57" r:id="rId3"/>
    <p:sldId id="278" r:id="rId4"/>
    <p:sldId id="269" r:id="rId5"/>
    <p:sldId id="270" r:id="rId6"/>
    <p:sldId id="271" r:id="rId7"/>
    <p:sldId id="272" r:id="rId8"/>
    <p:sldId id="258" r:id="rId9"/>
    <p:sldId id="273" r:id="rId10"/>
    <p:sldId id="274" r:id="rId11"/>
    <p:sldId id="275" r:id="rId12"/>
    <p:sldId id="276" r:id="rId13"/>
    <p:sldId id="277" r:id="rId14"/>
    <p:sldId id="260" r:id="rId15"/>
    <p:sldId id="261" r:id="rId16"/>
    <p:sldId id="262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64" r:id="rId25"/>
    <p:sldId id="268" r:id="rId26"/>
    <p:sldId id="265" r:id="rId27"/>
    <p:sldId id="266" r:id="rId28"/>
    <p:sldId id="267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ABA291-4850-4B64-9168-CECA160F78E7}" type="datetimeFigureOut">
              <a:rPr lang="en-US" smtClean="0"/>
              <a:pPr/>
              <a:t>22/06/2016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1FBD2D-C534-4ED0-BE30-B9B8D962023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84C61BE-CE11-4322-98F0-92AF5CE53F5F}" type="slidenum">
              <a:rPr lang="en-US" smtClean="0">
                <a:latin typeface="Arial" charset="0"/>
              </a:rPr>
              <a:pPr/>
              <a:t>4</a:t>
            </a:fld>
            <a:endParaRPr lang="en-US" smtClean="0">
              <a:latin typeface="Arial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E710457-2B04-4632-88DE-AA8836E6DE2A}" type="slidenum">
              <a:rPr lang="en-US" smtClean="0">
                <a:latin typeface="Arial" charset="0"/>
              </a:rPr>
              <a:pPr/>
              <a:t>19</a:t>
            </a:fld>
            <a:endParaRPr lang="en-US" smtClean="0">
              <a:latin typeface="Arial" charset="0"/>
            </a:endParaRPr>
          </a:p>
        </p:txBody>
      </p:sp>
      <p:sp>
        <p:nvSpPr>
          <p:cNvPr id="70659" name="Rectangle 7"/>
          <p:cNvSpPr txBox="1">
            <a:spLocks noGrp="1" noChangeArrowheads="1"/>
          </p:cNvSpPr>
          <p:nvPr/>
        </p:nvSpPr>
        <p:spPr bwMode="auto">
          <a:xfrm>
            <a:off x="3884916" y="8685326"/>
            <a:ext cx="297147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953ECEE-7739-4902-9A3C-A3AA11B4C68B}" type="slidenum">
              <a:rPr lang="en-US" sz="1200">
                <a:latin typeface="Arial" charset="0"/>
                <a:cs typeface="Arial" charset="0"/>
              </a:rPr>
              <a:pPr algn="r"/>
              <a:t>19</a:t>
            </a:fld>
            <a:endParaRPr lang="en-US" sz="1200">
              <a:latin typeface="Arial" charset="0"/>
              <a:cs typeface="Arial" charset="0"/>
            </a:endParaRPr>
          </a:p>
        </p:txBody>
      </p:sp>
      <p:sp>
        <p:nvSpPr>
          <p:cNvPr id="7066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042" y="4343401"/>
            <a:ext cx="5027916" cy="4114800"/>
          </a:xfrm>
          <a:noFill/>
        </p:spPr>
        <p:txBody>
          <a:bodyPr lIns="91440" tIns="45720" rIns="91440" bIns="45720"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EA694D3-9382-4646-AD2D-C38E439ECFA2}" type="slidenum">
              <a:rPr lang="en-US" smtClean="0">
                <a:latin typeface="Arial" charset="0"/>
              </a:rPr>
              <a:pPr/>
              <a:t>5</a:t>
            </a:fld>
            <a:endParaRPr lang="en-US" smtClean="0">
              <a:latin typeface="Arial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FCB6185-644C-47F0-8003-A021FBAAEE6E}" type="slidenum">
              <a:rPr lang="en-US" smtClean="0">
                <a:latin typeface="Arial" charset="0"/>
              </a:rPr>
              <a:pPr/>
              <a:t>6</a:t>
            </a:fld>
            <a:endParaRPr lang="en-US" smtClean="0">
              <a:latin typeface="Arial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219C757-73D7-412F-A526-BFA87B2F6CC2}" type="slidenum">
              <a:rPr lang="en-US" smtClean="0">
                <a:latin typeface="Arial" charset="0"/>
              </a:rPr>
              <a:pPr/>
              <a:t>7</a:t>
            </a:fld>
            <a:endParaRPr lang="en-US" smtClean="0">
              <a:latin typeface="Arial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01800CC-D64F-49EC-AFC1-D30292357946}" type="slidenum">
              <a:rPr lang="en-US" smtClean="0">
                <a:latin typeface="Arial" charset="0"/>
              </a:rPr>
              <a:pPr/>
              <a:t>9</a:t>
            </a:fld>
            <a:endParaRPr lang="en-US" smtClean="0">
              <a:latin typeface="Arial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7FFADE0-EDE5-413A-8D14-EBA8227FB984}" type="slidenum">
              <a:rPr lang="en-US" smtClean="0">
                <a:latin typeface="Arial" charset="0"/>
              </a:rPr>
              <a:pPr/>
              <a:t>10</a:t>
            </a:fld>
            <a:endParaRPr lang="en-US" smtClean="0">
              <a:latin typeface="Arial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47EE569-BDEA-4CD0-822F-6D788E942275}" type="slidenum">
              <a:rPr lang="en-US" smtClean="0">
                <a:latin typeface="Arial" charset="0"/>
              </a:rPr>
              <a:pPr/>
              <a:t>11</a:t>
            </a:fld>
            <a:endParaRPr lang="en-US" smtClean="0">
              <a:latin typeface="Arial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FBD93B5-E267-4B42-8279-7B42F22199C9}" type="slidenum">
              <a:rPr lang="en-US" smtClean="0">
                <a:latin typeface="Arial" charset="0"/>
              </a:rPr>
              <a:pPr/>
              <a:t>12</a:t>
            </a:fld>
            <a:endParaRPr lang="en-US" smtClean="0">
              <a:latin typeface="Arial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7D74F1A-5638-4F03-9FEA-6CC82E9326F7}" type="slidenum">
              <a:rPr lang="en-US" smtClean="0">
                <a:latin typeface="Arial" charset="0"/>
              </a:rPr>
              <a:pPr/>
              <a:t>13</a:t>
            </a:fld>
            <a:endParaRPr lang="en-US" smtClean="0">
              <a:latin typeface="Arial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12C31-CC31-4334-BC30-0CA77FC1EFBE}" type="datetimeFigureOut">
              <a:rPr lang="en-US" smtClean="0"/>
              <a:pPr/>
              <a:t>22/06/2016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9E3AB83-D9B3-40E5-AA92-11BDC962FD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12C31-CC31-4334-BC30-0CA77FC1EFBE}" type="datetimeFigureOut">
              <a:rPr lang="en-US" smtClean="0"/>
              <a:pPr/>
              <a:t>22/06/2016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3AB83-D9B3-40E5-AA92-11BDC962FD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12C31-CC31-4334-BC30-0CA77FC1EFBE}" type="datetimeFigureOut">
              <a:rPr lang="en-US" smtClean="0"/>
              <a:pPr/>
              <a:t>22/06/2016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3AB83-D9B3-40E5-AA92-11BDC962FD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43000"/>
            <a:ext cx="40386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43000"/>
            <a:ext cx="40386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62400"/>
            <a:ext cx="40386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74AF1-FD81-48E0-8D40-B2F85C74FD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12C31-CC31-4334-BC30-0CA77FC1EFBE}" type="datetimeFigureOut">
              <a:rPr lang="en-US" smtClean="0"/>
              <a:pPr/>
              <a:t>22/06/2016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3AB83-D9B3-40E5-AA92-11BDC962FD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12C31-CC31-4334-BC30-0CA77FC1EFBE}" type="datetimeFigureOut">
              <a:rPr lang="en-US" smtClean="0"/>
              <a:pPr/>
              <a:t>22/06/2016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9E3AB83-D9B3-40E5-AA92-11BDC962FD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12C31-CC31-4334-BC30-0CA77FC1EFBE}" type="datetimeFigureOut">
              <a:rPr lang="en-US" smtClean="0"/>
              <a:pPr/>
              <a:t>22/06/2016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3AB83-D9B3-40E5-AA92-11BDC962FD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12C31-CC31-4334-BC30-0CA77FC1EFBE}" type="datetimeFigureOut">
              <a:rPr lang="en-US" smtClean="0"/>
              <a:pPr/>
              <a:t>22/06/2016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3AB83-D9B3-40E5-AA92-11BDC962FD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12C31-CC31-4334-BC30-0CA77FC1EFBE}" type="datetimeFigureOut">
              <a:rPr lang="en-US" smtClean="0"/>
              <a:pPr/>
              <a:t>22/06/2016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3AB83-D9B3-40E5-AA92-11BDC962FD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12C31-CC31-4334-BC30-0CA77FC1EFBE}" type="datetimeFigureOut">
              <a:rPr lang="en-US" smtClean="0"/>
              <a:pPr/>
              <a:t>22/06/2016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3AB83-D9B3-40E5-AA92-11BDC962FD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12C31-CC31-4334-BC30-0CA77FC1EFBE}" type="datetimeFigureOut">
              <a:rPr lang="en-US" smtClean="0"/>
              <a:pPr/>
              <a:t>22/06/2016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3AB83-D9B3-40E5-AA92-11BDC962FD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12C31-CC31-4334-BC30-0CA77FC1EFBE}" type="datetimeFigureOut">
              <a:rPr lang="en-US" smtClean="0"/>
              <a:pPr/>
              <a:t>22/06/2016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9E3AB83-D9B3-40E5-AA92-11BDC962FD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EE12C31-CC31-4334-BC30-0CA77FC1EFBE}" type="datetimeFigureOut">
              <a:rPr lang="en-US" smtClean="0"/>
              <a:pPr/>
              <a:t>22/06/2016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9E3AB83-D9B3-40E5-AA92-11BDC962FD9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18" Type="http://schemas.openxmlformats.org/officeDocument/2006/relationships/image" Target="../media/image19.jpeg"/><Relationship Id="rId3" Type="http://schemas.openxmlformats.org/officeDocument/2006/relationships/image" Target="../media/image4.jpeg"/><Relationship Id="rId21" Type="http://schemas.openxmlformats.org/officeDocument/2006/relationships/image" Target="../media/image22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7.jpe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19" Type="http://schemas.openxmlformats.org/officeDocument/2006/relationships/image" Target="../media/image20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Relationship Id="rId14" Type="http://schemas.openxmlformats.org/officeDocument/2006/relationships/image" Target="../media/image15.png"/><Relationship Id="rId22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 descr="Image result for introduction to advertis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2" name="AutoShape 4" descr="Image result for introduction to advertis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4" name="AutoShape 6" descr="Image result for introduction to advertis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296" name="Picture 8" descr="http://image.slidesharecdn.com/introductiontoadvertisement-141116213804-conversion-gate02/95/introduction-to-advertisement-basics-of-advertising-1-638.jpg?cb=141686819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"/>
            <a:ext cx="9067800" cy="6858000"/>
          </a:xfrm>
          <a:prstGeom prst="rect">
            <a:avLst/>
          </a:prstGeom>
          <a:noFill/>
        </p:spPr>
      </p:pic>
      <p:sp>
        <p:nvSpPr>
          <p:cNvPr id="13" name="Cloud 12"/>
          <p:cNvSpPr/>
          <p:nvPr/>
        </p:nvSpPr>
        <p:spPr>
          <a:xfrm>
            <a:off x="228600" y="76200"/>
            <a:ext cx="3581400" cy="12192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914400" y="253425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Prof. Swati 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6868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b="1" dirty="0" smtClean="0">
                <a:latin typeface="Comic Sans MS" pitchFamily="66" charset="0"/>
              </a:rPr>
              <a:t>	Governments and autonomous bodies use advertising to</a:t>
            </a:r>
            <a:r>
              <a:rPr lang="en-US" dirty="0" smtClean="0">
                <a:latin typeface="Comic Sans MS" pitchFamily="66" charset="0"/>
              </a:rPr>
              <a:t>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lvl="1" eaLnBrk="1" hangingPunct="1">
              <a:lnSpc>
                <a:spcPct val="90000"/>
              </a:lnSpc>
              <a:spcBef>
                <a:spcPct val="10000"/>
              </a:spcBef>
              <a:spcAft>
                <a:spcPct val="50000"/>
              </a:spcAft>
              <a:defRPr/>
            </a:pPr>
            <a:r>
              <a:rPr lang="en-US" sz="2400" dirty="0" smtClean="0">
                <a:latin typeface="Comic Sans MS" pitchFamily="66" charset="0"/>
              </a:rPr>
              <a:t>Inform people about their policies</a:t>
            </a:r>
          </a:p>
          <a:p>
            <a:pPr lvl="1" eaLnBrk="1" hangingPunct="1">
              <a:lnSpc>
                <a:spcPct val="90000"/>
              </a:lnSpc>
              <a:spcBef>
                <a:spcPct val="10000"/>
              </a:spcBef>
              <a:spcAft>
                <a:spcPct val="50000"/>
              </a:spcAft>
              <a:defRPr/>
            </a:pPr>
            <a:r>
              <a:rPr lang="en-US" sz="2400" dirty="0" smtClean="0">
                <a:latin typeface="Comic Sans MS" pitchFamily="66" charset="0"/>
              </a:rPr>
              <a:t>Promote birth control</a:t>
            </a:r>
          </a:p>
          <a:p>
            <a:pPr lvl="1" eaLnBrk="1" hangingPunct="1">
              <a:lnSpc>
                <a:spcPct val="90000"/>
              </a:lnSpc>
              <a:spcBef>
                <a:spcPct val="10000"/>
              </a:spcBef>
              <a:spcAft>
                <a:spcPct val="50000"/>
              </a:spcAft>
              <a:defRPr/>
            </a:pPr>
            <a:r>
              <a:rPr lang="en-US" sz="2400" dirty="0" smtClean="0">
                <a:latin typeface="Comic Sans MS" pitchFamily="66" charset="0"/>
              </a:rPr>
              <a:t>Educate the masses on health care</a:t>
            </a:r>
          </a:p>
          <a:p>
            <a:pPr lvl="1" eaLnBrk="1" hangingPunct="1">
              <a:lnSpc>
                <a:spcPct val="90000"/>
              </a:lnSpc>
              <a:spcBef>
                <a:spcPct val="10000"/>
              </a:spcBef>
              <a:spcAft>
                <a:spcPct val="50000"/>
              </a:spcAft>
              <a:defRPr/>
            </a:pPr>
            <a:r>
              <a:rPr lang="en-US" sz="2400" dirty="0" smtClean="0">
                <a:latin typeface="Comic Sans MS" pitchFamily="66" charset="0"/>
              </a:rPr>
              <a:t>Prevent panic during natural disasters</a:t>
            </a:r>
          </a:p>
          <a:p>
            <a:pPr lvl="1" eaLnBrk="1" hangingPunct="1">
              <a:lnSpc>
                <a:spcPct val="90000"/>
              </a:lnSpc>
              <a:spcBef>
                <a:spcPct val="10000"/>
              </a:spcBef>
              <a:spcAft>
                <a:spcPct val="50000"/>
              </a:spcAft>
              <a:defRPr/>
            </a:pPr>
            <a:r>
              <a:rPr lang="en-US" sz="2400" dirty="0" smtClean="0">
                <a:latin typeface="Comic Sans MS" pitchFamily="66" charset="0"/>
              </a:rPr>
              <a:t>Dispel harmful </a:t>
            </a:r>
            <a:r>
              <a:rPr lang="en-US" sz="2400" dirty="0" err="1" smtClean="0">
                <a:latin typeface="Comic Sans MS" pitchFamily="66" charset="0"/>
              </a:rPr>
              <a:t>rumours</a:t>
            </a:r>
            <a:endParaRPr lang="en-US" sz="2400" dirty="0" smtClean="0">
              <a:latin typeface="Comic Sans MS" pitchFamily="66" charset="0"/>
            </a:endParaRPr>
          </a:p>
          <a:p>
            <a:pPr lvl="1" eaLnBrk="1" hangingPunct="1">
              <a:lnSpc>
                <a:spcPct val="90000"/>
              </a:lnSpc>
              <a:spcBef>
                <a:spcPct val="10000"/>
              </a:spcBef>
              <a:spcAft>
                <a:spcPct val="50000"/>
              </a:spcAft>
              <a:defRPr/>
            </a:pPr>
            <a:r>
              <a:rPr lang="en-US" sz="2400" dirty="0" smtClean="0">
                <a:latin typeface="Comic Sans MS" pitchFamily="66" charset="0"/>
              </a:rPr>
              <a:t>Attract foreign investment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>
              <a:latin typeface="Comic Sans MS" pitchFamily="66" charset="0"/>
            </a:endParaRPr>
          </a:p>
        </p:txBody>
      </p:sp>
      <p:sp>
        <p:nvSpPr>
          <p:cNvPr id="201735" name="Rectangle 7"/>
          <p:cNvSpPr>
            <a:spLocks noGrp="1" noRot="1" noChangeArrowheads="1"/>
          </p:cNvSpPr>
          <p:nvPr>
            <p:ph type="title"/>
          </p:nvPr>
        </p:nvSpPr>
        <p:spPr>
          <a:xfrm>
            <a:off x="457200" y="504825"/>
            <a:ext cx="8229600" cy="3333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800" dirty="0" smtClean="0">
                <a:solidFill>
                  <a:schemeClr val="tx1"/>
                </a:solidFill>
                <a:latin typeface="Comic Sans MS" pitchFamily="66" charset="0"/>
              </a:rPr>
              <a:t>Who needs advertising?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686800" cy="4800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latin typeface="Comic Sans MS" pitchFamily="66" charset="0"/>
              </a:rPr>
              <a:t>Public bodies prefer to use professional advertising agencies because agencies have the creative talent to explain complex issues in a way which makes them interesting, easy to understand and meaningful.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b="1" dirty="0" smtClean="0">
              <a:latin typeface="Comic Sans MS" pitchFamily="66" charset="0"/>
            </a:endParaRPr>
          </a:p>
          <a:p>
            <a:pPr eaLnBrk="1" hangingPunct="1">
              <a:defRPr/>
            </a:pPr>
            <a:endParaRPr lang="en-US" b="1" dirty="0" smtClean="0">
              <a:latin typeface="Comic Sans MS" pitchFamily="66" charset="0"/>
            </a:endParaRPr>
          </a:p>
        </p:txBody>
      </p:sp>
      <p:sp>
        <p:nvSpPr>
          <p:cNvPr id="301059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457200" y="581025"/>
            <a:ext cx="8229600" cy="3333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800" dirty="0" smtClean="0">
                <a:solidFill>
                  <a:schemeClr val="tx1"/>
                </a:solidFill>
                <a:latin typeface="Comic Sans MS" pitchFamily="66" charset="0"/>
              </a:rPr>
              <a:t>Who needs advertising?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1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 lIns="92600" tIns="46301" rIns="92600" bIns="46301"/>
          <a:lstStyle/>
          <a:p>
            <a:pPr defTabSz="1049338" eaLnBrk="1" hangingPunct="1">
              <a:defRPr/>
            </a:pPr>
            <a:r>
              <a:rPr lang="en-US" sz="4800" dirty="0" smtClean="0">
                <a:solidFill>
                  <a:schemeClr val="tx1"/>
                </a:solidFill>
                <a:latin typeface="Comic Sans MS" pitchFamily="66" charset="0"/>
              </a:rPr>
              <a:t>What is ADVERTISING?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1600200"/>
            <a:ext cx="8724900" cy="5029200"/>
          </a:xfrm>
        </p:spPr>
        <p:txBody>
          <a:bodyPr lIns="92600" tIns="46301" rIns="92600" bIns="46301"/>
          <a:lstStyle/>
          <a:p>
            <a:pPr marL="366713" indent="-366713" defTabSz="1049338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dirty="0" smtClean="0">
                <a:latin typeface="Comic Sans MS" pitchFamily="66" charset="0"/>
              </a:rPr>
              <a:t>“</a:t>
            </a:r>
            <a:r>
              <a:rPr lang="en-US" sz="3600" dirty="0" smtClean="0">
                <a:latin typeface="Comic Sans MS" pitchFamily="66" charset="0"/>
              </a:rPr>
              <a:t> the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sz="9600" dirty="0" smtClean="0">
                <a:latin typeface="Comic Sans MS" pitchFamily="66" charset="0"/>
              </a:rPr>
              <a:t>a</a:t>
            </a:r>
            <a:r>
              <a:rPr lang="en-US" sz="3600" dirty="0" smtClean="0">
                <a:latin typeface="Comic Sans MS" pitchFamily="66" charset="0"/>
              </a:rPr>
              <a:t>ction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sz="3600" dirty="0" smtClean="0">
                <a:latin typeface="Comic Sans MS" pitchFamily="66" charset="0"/>
              </a:rPr>
              <a:t>of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sz="11000" dirty="0" smtClean="0">
                <a:latin typeface="Comic Sans MS" pitchFamily="66" charset="0"/>
              </a:rPr>
              <a:t>c</a:t>
            </a:r>
            <a:r>
              <a:rPr lang="en-US" sz="3600" dirty="0" smtClean="0">
                <a:latin typeface="Comic Sans MS" pitchFamily="66" charset="0"/>
              </a:rPr>
              <a:t>alling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sz="12800" dirty="0" smtClean="0">
                <a:latin typeface="Comic Sans MS" pitchFamily="66" charset="0"/>
              </a:rPr>
              <a:t>s</a:t>
            </a:r>
            <a:r>
              <a:rPr lang="en-US" sz="3600" dirty="0" smtClean="0">
                <a:latin typeface="Comic Sans MS" pitchFamily="66" charset="0"/>
              </a:rPr>
              <a:t>omething to the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sz="11000" dirty="0" smtClean="0">
                <a:latin typeface="Comic Sans MS" pitchFamily="66" charset="0"/>
              </a:rPr>
              <a:t>a</a:t>
            </a:r>
            <a:r>
              <a:rPr lang="en-US" sz="3600" dirty="0" smtClean="0">
                <a:latin typeface="Comic Sans MS" pitchFamily="66" charset="0"/>
              </a:rPr>
              <a:t>ttention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sz="3600" dirty="0" smtClean="0">
                <a:latin typeface="Comic Sans MS" pitchFamily="66" charset="0"/>
              </a:rPr>
              <a:t>of </a:t>
            </a:r>
            <a:r>
              <a:rPr lang="en-US" sz="11000" dirty="0" smtClean="0">
                <a:latin typeface="Comic Sans MS" pitchFamily="66" charset="0"/>
              </a:rPr>
              <a:t>p</a:t>
            </a:r>
            <a:r>
              <a:rPr lang="en-US" sz="3600" dirty="0" smtClean="0">
                <a:latin typeface="Comic Sans MS" pitchFamily="66" charset="0"/>
              </a:rPr>
              <a:t>ublic”</a:t>
            </a:r>
          </a:p>
          <a:p>
            <a:pPr marL="366713" indent="-366713" defTabSz="1049338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3600" dirty="0" smtClean="0">
              <a:latin typeface="Comic Sans MS" pitchFamily="66" charset="0"/>
            </a:endParaRPr>
          </a:p>
          <a:p>
            <a:pPr marL="366713" indent="-366713" defTabSz="1049338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dirty="0" smtClean="0"/>
              <a:t>					</a:t>
            </a:r>
          </a:p>
          <a:p>
            <a:pPr marL="366713" indent="-366713" defTabSz="1049338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800" b="1" dirty="0" smtClean="0">
              <a:latin typeface="Comic Sans MS" pitchFamily="66" charset="0"/>
            </a:endParaRPr>
          </a:p>
          <a:p>
            <a:pPr marL="366713" indent="-366713" defTabSz="1049338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b="1" dirty="0" smtClean="0">
                <a:latin typeface="Comic Sans MS" pitchFamily="66" charset="0"/>
              </a:rPr>
              <a:t>					WEBSTER’s Dictionary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2313" y="1336675"/>
            <a:ext cx="7772400" cy="5673725"/>
          </a:xfrm>
          <a:extLst>
            <a:ext uri="{91240B29-F687-4F45-9708-019B960494DF}"/>
          </a:extLst>
        </p:spPr>
        <p:txBody>
          <a:bodyPr/>
          <a:lstStyle/>
          <a:p>
            <a:pPr marL="366713" indent="-366713" defTabSz="1049338" eaLnBrk="1" hangingPunct="1">
              <a:buFont typeface="Wingdings" pitchFamily="2" charset="2"/>
              <a:buNone/>
              <a:defRPr/>
            </a:pPr>
            <a:r>
              <a:rPr lang="en-US" sz="2000" b="1" dirty="0" smtClean="0"/>
              <a:t> </a:t>
            </a:r>
            <a:r>
              <a:rPr lang="en-US" sz="2000" b="1" dirty="0" smtClean="0">
                <a:latin typeface="Comic Sans MS" pitchFamily="66" charset="0"/>
              </a:rPr>
              <a:t>Hierarchy of effects</a:t>
            </a:r>
          </a:p>
          <a:p>
            <a:pPr marL="366713" indent="-366713" defTabSz="1049338" eaLnBrk="1" hangingPunct="1">
              <a:buFont typeface="Wingdings" pitchFamily="2" charset="2"/>
              <a:buNone/>
              <a:defRPr/>
            </a:pPr>
            <a:endParaRPr lang="en-US" sz="2000" b="1" dirty="0" smtClean="0">
              <a:latin typeface="Comic Sans MS" pitchFamily="66" charset="0"/>
            </a:endParaRPr>
          </a:p>
          <a:p>
            <a:pPr marL="366713" indent="-366713" defTabSz="1049338" eaLnBrk="1" hangingPunct="1">
              <a:buFont typeface="Wingdings" pitchFamily="2" charset="2"/>
              <a:buNone/>
              <a:defRPr/>
            </a:pPr>
            <a:r>
              <a:rPr lang="en-US" sz="2000" dirty="0" smtClean="0">
                <a:latin typeface="Comic Sans MS" pitchFamily="66" charset="0"/>
              </a:rPr>
              <a:t>	          </a:t>
            </a:r>
            <a:r>
              <a:rPr lang="en-US" sz="2000" b="1" dirty="0" smtClean="0">
                <a:latin typeface="Comic Sans MS" pitchFamily="66" charset="0"/>
              </a:rPr>
              <a:t>100% target audience</a:t>
            </a:r>
          </a:p>
          <a:p>
            <a:pPr marL="366713" indent="-366713" defTabSz="1049338" eaLnBrk="1" hangingPunct="1">
              <a:buFont typeface="Wingdings" pitchFamily="2" charset="2"/>
              <a:buNone/>
              <a:defRPr/>
            </a:pPr>
            <a:r>
              <a:rPr lang="en-US" sz="2000" dirty="0" smtClean="0">
                <a:latin typeface="Comic Sans MS" pitchFamily="66" charset="0"/>
              </a:rPr>
              <a:t>	</a:t>
            </a:r>
          </a:p>
          <a:p>
            <a:pPr marL="366713" indent="-366713" defTabSz="1049338" eaLnBrk="1" hangingPunct="1">
              <a:buFont typeface="Wingdings" pitchFamily="2" charset="2"/>
              <a:buNone/>
              <a:defRPr/>
            </a:pPr>
            <a:r>
              <a:rPr lang="en-US" sz="2000" dirty="0" smtClean="0">
                <a:latin typeface="Comic Sans MS" pitchFamily="66" charset="0"/>
              </a:rPr>
              <a:t>		         </a:t>
            </a:r>
            <a:r>
              <a:rPr lang="en-US" sz="2000" b="1" dirty="0" smtClean="0">
                <a:latin typeface="Comic Sans MS" pitchFamily="66" charset="0"/>
              </a:rPr>
              <a:t>75% aware of the product</a:t>
            </a:r>
          </a:p>
          <a:p>
            <a:pPr marL="366713" indent="-366713" defTabSz="1049338" eaLnBrk="1" hangingPunct="1">
              <a:buFont typeface="Wingdings" pitchFamily="2" charset="2"/>
              <a:buNone/>
              <a:defRPr/>
            </a:pPr>
            <a:endParaRPr lang="en-US" sz="2000" b="1" dirty="0" smtClean="0">
              <a:latin typeface="Comic Sans MS" pitchFamily="66" charset="0"/>
            </a:endParaRPr>
          </a:p>
          <a:p>
            <a:pPr marL="366713" indent="-366713" defTabSz="1049338" eaLnBrk="1" hangingPunct="1">
              <a:buFont typeface="Wingdings" pitchFamily="2" charset="2"/>
              <a:buNone/>
              <a:defRPr/>
            </a:pPr>
            <a:r>
              <a:rPr lang="en-US" sz="2000" dirty="0" smtClean="0">
                <a:latin typeface="Comic Sans MS" pitchFamily="66" charset="0"/>
              </a:rPr>
              <a:t>	                          </a:t>
            </a:r>
            <a:r>
              <a:rPr lang="en-US" sz="2000" b="1" dirty="0" smtClean="0">
                <a:latin typeface="Comic Sans MS" pitchFamily="66" charset="0"/>
              </a:rPr>
              <a:t>50% show some interest in the product</a:t>
            </a:r>
          </a:p>
          <a:p>
            <a:pPr marL="366713" indent="-366713" defTabSz="1049338" eaLnBrk="1" hangingPunct="1">
              <a:buFont typeface="Wingdings" pitchFamily="2" charset="2"/>
              <a:buNone/>
              <a:defRPr/>
            </a:pPr>
            <a:endParaRPr lang="en-US" sz="2000" b="1" dirty="0" smtClean="0">
              <a:latin typeface="Comic Sans MS" pitchFamily="66" charset="0"/>
            </a:endParaRPr>
          </a:p>
          <a:p>
            <a:pPr marL="366713" indent="-366713" defTabSz="1049338" eaLnBrk="1" hangingPunct="1">
              <a:buFont typeface="Wingdings" pitchFamily="2" charset="2"/>
              <a:buNone/>
              <a:defRPr/>
            </a:pPr>
            <a:r>
              <a:rPr lang="en-US" sz="2000" dirty="0" smtClean="0">
                <a:latin typeface="Comic Sans MS" pitchFamily="66" charset="0"/>
              </a:rPr>
              <a:t>	                                  	</a:t>
            </a:r>
            <a:r>
              <a:rPr lang="en-US" sz="2000" b="1" dirty="0" smtClean="0">
                <a:latin typeface="Comic Sans MS" pitchFamily="66" charset="0"/>
              </a:rPr>
              <a:t>30% preferred the product</a:t>
            </a:r>
          </a:p>
          <a:p>
            <a:pPr marL="366713" indent="-366713" defTabSz="1049338" eaLnBrk="1" hangingPunct="1">
              <a:buFont typeface="Wingdings" pitchFamily="2" charset="2"/>
              <a:buNone/>
              <a:defRPr/>
            </a:pPr>
            <a:r>
              <a:rPr lang="en-US" sz="2000" dirty="0" smtClean="0">
                <a:latin typeface="Comic Sans MS" pitchFamily="66" charset="0"/>
              </a:rPr>
              <a:t>	</a:t>
            </a:r>
          </a:p>
          <a:p>
            <a:pPr marL="366713" indent="-366713" defTabSz="1049338" eaLnBrk="1" hangingPunct="1">
              <a:buFont typeface="Wingdings" pitchFamily="2" charset="2"/>
              <a:buNone/>
              <a:defRPr/>
            </a:pPr>
            <a:r>
              <a:rPr lang="en-US" sz="2000" dirty="0" smtClean="0">
                <a:latin typeface="Comic Sans MS" pitchFamily="66" charset="0"/>
              </a:rPr>
              <a:t>                                        		</a:t>
            </a:r>
            <a:r>
              <a:rPr lang="en-US" sz="2000" b="1" dirty="0" smtClean="0">
                <a:latin typeface="Comic Sans MS" pitchFamily="66" charset="0"/>
              </a:rPr>
              <a:t>25% tried the product</a:t>
            </a:r>
            <a:r>
              <a:rPr lang="en-US" sz="2000" dirty="0" smtClean="0">
                <a:latin typeface="Comic Sans MS" pitchFamily="66" charset="0"/>
              </a:rPr>
              <a:t>                                                       </a:t>
            </a:r>
          </a:p>
          <a:p>
            <a:pPr marL="366713" indent="-366713" defTabSz="1049338" eaLnBrk="1" hangingPunct="1">
              <a:buFont typeface="Wingdings" pitchFamily="2" charset="2"/>
              <a:buNone/>
              <a:defRPr/>
            </a:pPr>
            <a:r>
              <a:rPr lang="en-US" sz="2000" dirty="0" smtClean="0">
                <a:latin typeface="Comic Sans MS" pitchFamily="66" charset="0"/>
              </a:rPr>
              <a:t>					</a:t>
            </a:r>
          </a:p>
          <a:p>
            <a:pPr marL="366713" indent="-366713" defTabSz="1049338" eaLnBrk="1" hangingPunct="1">
              <a:buFont typeface="Wingdings" pitchFamily="2" charset="2"/>
              <a:buNone/>
              <a:defRPr/>
            </a:pPr>
            <a:r>
              <a:rPr lang="en-US" sz="2000" dirty="0" smtClean="0">
                <a:latin typeface="Comic Sans MS" pitchFamily="66" charset="0"/>
              </a:rPr>
              <a:t>						</a:t>
            </a:r>
            <a:r>
              <a:rPr lang="en-US" sz="2000" b="1" dirty="0" smtClean="0">
                <a:latin typeface="Comic Sans MS" pitchFamily="66" charset="0"/>
              </a:rPr>
              <a:t>15% Repurchase</a:t>
            </a:r>
            <a:r>
              <a:rPr lang="en-US" sz="2000" dirty="0" smtClean="0">
                <a:latin typeface="Comic Sans MS" pitchFamily="66" charset="0"/>
              </a:rPr>
              <a:t>	</a:t>
            </a:r>
          </a:p>
        </p:txBody>
      </p:sp>
      <p:sp>
        <p:nvSpPr>
          <p:cNvPr id="310294" name="Rectangle 22"/>
          <p:cNvSpPr>
            <a:spLocks noGrp="1" noRot="1" noChangeArrowheads="1"/>
          </p:cNvSpPr>
          <p:nvPr>
            <p:ph type="title"/>
          </p:nvPr>
        </p:nvSpPr>
        <p:spPr>
          <a:xfrm>
            <a:off x="457200" y="427038"/>
            <a:ext cx="8686800" cy="639762"/>
          </a:xfrm>
        </p:spPr>
        <p:txBody>
          <a:bodyPr lIns="92600" tIns="46301" rIns="92600" bIns="46301">
            <a:normAutofit fontScale="90000"/>
          </a:bodyPr>
          <a:lstStyle/>
          <a:p>
            <a:pPr defTabSz="1049338" eaLnBrk="1" hangingPunct="1">
              <a:defRPr/>
            </a:pP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How does advertising work?</a:t>
            </a:r>
          </a:p>
        </p:txBody>
      </p:sp>
      <p:sp>
        <p:nvSpPr>
          <p:cNvPr id="310295" name="Line 23"/>
          <p:cNvSpPr>
            <a:spLocks noChangeShapeType="1"/>
          </p:cNvSpPr>
          <p:nvPr/>
        </p:nvSpPr>
        <p:spPr bwMode="auto">
          <a:xfrm>
            <a:off x="1295400" y="1905000"/>
            <a:ext cx="0" cy="4419600"/>
          </a:xfrm>
          <a:prstGeom prst="line">
            <a:avLst/>
          </a:prstGeom>
          <a:noFill/>
          <a:ln w="317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296" name="Line 24"/>
          <p:cNvSpPr>
            <a:spLocks noChangeShapeType="1"/>
          </p:cNvSpPr>
          <p:nvPr/>
        </p:nvSpPr>
        <p:spPr bwMode="auto">
          <a:xfrm>
            <a:off x="1295400" y="1905000"/>
            <a:ext cx="7086600" cy="0"/>
          </a:xfrm>
          <a:prstGeom prst="line">
            <a:avLst/>
          </a:prstGeom>
          <a:noFill/>
          <a:ln w="317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297" name="Line 25"/>
          <p:cNvSpPr>
            <a:spLocks noChangeShapeType="1"/>
          </p:cNvSpPr>
          <p:nvPr/>
        </p:nvSpPr>
        <p:spPr bwMode="auto">
          <a:xfrm>
            <a:off x="2209800" y="2743200"/>
            <a:ext cx="0" cy="3429000"/>
          </a:xfrm>
          <a:prstGeom prst="line">
            <a:avLst/>
          </a:prstGeom>
          <a:noFill/>
          <a:ln w="317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299" name="Line 27"/>
          <p:cNvSpPr>
            <a:spLocks noChangeShapeType="1"/>
          </p:cNvSpPr>
          <p:nvPr/>
        </p:nvSpPr>
        <p:spPr bwMode="auto">
          <a:xfrm>
            <a:off x="2209800" y="2743200"/>
            <a:ext cx="6096000" cy="0"/>
          </a:xfrm>
          <a:prstGeom prst="line">
            <a:avLst/>
          </a:prstGeom>
          <a:noFill/>
          <a:ln w="317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300" name="Line 28"/>
          <p:cNvSpPr>
            <a:spLocks noChangeShapeType="1"/>
          </p:cNvSpPr>
          <p:nvPr/>
        </p:nvSpPr>
        <p:spPr bwMode="auto">
          <a:xfrm>
            <a:off x="2895600" y="3429000"/>
            <a:ext cx="0" cy="2667000"/>
          </a:xfrm>
          <a:prstGeom prst="line">
            <a:avLst/>
          </a:prstGeom>
          <a:noFill/>
          <a:ln w="317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301" name="Line 29"/>
          <p:cNvSpPr>
            <a:spLocks noChangeShapeType="1"/>
          </p:cNvSpPr>
          <p:nvPr/>
        </p:nvSpPr>
        <p:spPr bwMode="auto">
          <a:xfrm>
            <a:off x="2895600" y="3429000"/>
            <a:ext cx="5410200" cy="0"/>
          </a:xfrm>
          <a:prstGeom prst="line">
            <a:avLst/>
          </a:prstGeom>
          <a:noFill/>
          <a:ln w="317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303" name="Line 31"/>
          <p:cNvSpPr>
            <a:spLocks noChangeShapeType="1"/>
          </p:cNvSpPr>
          <p:nvPr/>
        </p:nvSpPr>
        <p:spPr bwMode="auto">
          <a:xfrm>
            <a:off x="3886200" y="4191000"/>
            <a:ext cx="0" cy="1981200"/>
          </a:xfrm>
          <a:prstGeom prst="line">
            <a:avLst/>
          </a:prstGeom>
          <a:noFill/>
          <a:ln w="317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304" name="Line 32"/>
          <p:cNvSpPr>
            <a:spLocks noChangeShapeType="1"/>
          </p:cNvSpPr>
          <p:nvPr/>
        </p:nvSpPr>
        <p:spPr bwMode="auto">
          <a:xfrm>
            <a:off x="3886200" y="4191000"/>
            <a:ext cx="4648200" cy="0"/>
          </a:xfrm>
          <a:prstGeom prst="line">
            <a:avLst/>
          </a:prstGeom>
          <a:noFill/>
          <a:ln w="317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305" name="Line 33"/>
          <p:cNvSpPr>
            <a:spLocks noChangeShapeType="1"/>
          </p:cNvSpPr>
          <p:nvPr/>
        </p:nvSpPr>
        <p:spPr bwMode="auto">
          <a:xfrm>
            <a:off x="4800600" y="4876800"/>
            <a:ext cx="0" cy="1371600"/>
          </a:xfrm>
          <a:prstGeom prst="line">
            <a:avLst/>
          </a:prstGeom>
          <a:noFill/>
          <a:ln w="317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306" name="Line 34"/>
          <p:cNvSpPr>
            <a:spLocks noChangeShapeType="1"/>
          </p:cNvSpPr>
          <p:nvPr/>
        </p:nvSpPr>
        <p:spPr bwMode="auto">
          <a:xfrm>
            <a:off x="4800600" y="4876800"/>
            <a:ext cx="3429000" cy="0"/>
          </a:xfrm>
          <a:prstGeom prst="line">
            <a:avLst/>
          </a:prstGeom>
          <a:noFill/>
          <a:ln w="317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307" name="Line 35"/>
          <p:cNvSpPr>
            <a:spLocks noChangeShapeType="1"/>
          </p:cNvSpPr>
          <p:nvPr/>
        </p:nvSpPr>
        <p:spPr bwMode="auto">
          <a:xfrm>
            <a:off x="5638800" y="5638800"/>
            <a:ext cx="0" cy="1143000"/>
          </a:xfrm>
          <a:prstGeom prst="line">
            <a:avLst/>
          </a:prstGeom>
          <a:noFill/>
          <a:ln w="317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308" name="Line 36"/>
          <p:cNvSpPr>
            <a:spLocks noChangeShapeType="1"/>
          </p:cNvSpPr>
          <p:nvPr/>
        </p:nvSpPr>
        <p:spPr bwMode="auto">
          <a:xfrm>
            <a:off x="5638800" y="5638800"/>
            <a:ext cx="2667000" cy="0"/>
          </a:xfrm>
          <a:prstGeom prst="line">
            <a:avLst/>
          </a:prstGeom>
          <a:noFill/>
          <a:ln w="317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0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0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0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0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0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0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0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0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0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0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0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0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0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10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0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102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102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102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102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102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102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95" grpId="0" animBg="1"/>
      <p:bldP spid="310296" grpId="0" animBg="1"/>
      <p:bldP spid="310297" grpId="0" animBg="1"/>
      <p:bldP spid="310299" grpId="0" animBg="1"/>
      <p:bldP spid="310300" grpId="0" animBg="1"/>
      <p:bldP spid="310301" grpId="0" animBg="1"/>
      <p:bldP spid="310303" grpId="0" animBg="1"/>
      <p:bldP spid="310304" grpId="0" animBg="1"/>
      <p:bldP spid="310305" grpId="0" animBg="1"/>
      <p:bldP spid="310306" grpId="0" animBg="1"/>
      <p:bldP spid="310307" grpId="0" animBg="1"/>
      <p:bldP spid="31030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 OF ADVERTISING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Paid form of communication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Non-personal presentation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Provides publicity to goods/services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Identified sponsor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Provides information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Builds goodwill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Target oriented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Facilitates consumer choice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Art, science and profession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Creativity- the essence of advertising</a:t>
            </a:r>
          </a:p>
          <a:p>
            <a:pPr marL="514350" indent="-51435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Active participants in advertising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3352800" y="3352800"/>
            <a:ext cx="21336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ACTIVE PARTICIPANTS</a:t>
            </a:r>
            <a:endParaRPr lang="en-US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715000" y="1905000"/>
            <a:ext cx="21336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AUDIENCE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6019800" y="4724400"/>
            <a:ext cx="21336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GOVERNMENT AUTHORITIES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3429000" y="4724400"/>
            <a:ext cx="21336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ADVERTISING PRODUCTION FIRMS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685800" y="4800600"/>
            <a:ext cx="21336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ADVERTISING MEDIA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3352800" y="1981200"/>
            <a:ext cx="21336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ADVERTISING AGENCIES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609600" y="1981200"/>
            <a:ext cx="21336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ADVERTISERS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rot="10800000">
            <a:off x="2286001" y="2971799"/>
            <a:ext cx="9144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638800" y="4191000"/>
            <a:ext cx="7620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 flipH="1" flipV="1">
            <a:off x="5562600" y="3048000"/>
            <a:ext cx="5334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4343003" y="4495403"/>
            <a:ext cx="304800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0800000" flipV="1">
            <a:off x="2590800" y="4191000"/>
            <a:ext cx="6096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16200000" flipV="1">
            <a:off x="4343003" y="3123803"/>
            <a:ext cx="304800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 of advertising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Communicates the goods available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Motivates to buy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Reminder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Ensures conversion and loyalty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Provides mass appeal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Provides educative value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Informs new uses of the product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Persuasive approach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/>
          <a:srcRect l="30167" t="16669" r="12685" b="16071"/>
          <a:stretch>
            <a:fillRect/>
          </a:stretch>
        </p:blipFill>
        <p:spPr bwMode="auto">
          <a:xfrm>
            <a:off x="28575" y="0"/>
            <a:ext cx="92090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 l="29424" t="19717" r="13077" b="17313"/>
          <a:stretch>
            <a:fillRect/>
          </a:stretch>
        </p:blipFill>
        <p:spPr bwMode="auto">
          <a:xfrm>
            <a:off x="0" y="0"/>
            <a:ext cx="92059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reeform 3"/>
          <p:cNvSpPr>
            <a:spLocks/>
          </p:cNvSpPr>
          <p:nvPr/>
        </p:nvSpPr>
        <p:spPr bwMode="auto">
          <a:xfrm>
            <a:off x="6265863" y="5683250"/>
            <a:ext cx="28575" cy="23813"/>
          </a:xfrm>
          <a:custGeom>
            <a:avLst/>
            <a:gdLst>
              <a:gd name="T0" fmla="*/ 0 w 37"/>
              <a:gd name="T1" fmla="*/ 0 h 41"/>
              <a:gd name="T2" fmla="*/ 2147483647 w 37"/>
              <a:gd name="T3" fmla="*/ 2147483647 h 41"/>
              <a:gd name="T4" fmla="*/ 2147483647 w 37"/>
              <a:gd name="T5" fmla="*/ 2147483647 h 41"/>
              <a:gd name="T6" fmla="*/ 0 w 37"/>
              <a:gd name="T7" fmla="*/ 0 h 41"/>
              <a:gd name="T8" fmla="*/ 0 60000 65536"/>
              <a:gd name="T9" fmla="*/ 0 60000 65536"/>
              <a:gd name="T10" fmla="*/ 0 60000 65536"/>
              <a:gd name="T11" fmla="*/ 0 60000 65536"/>
              <a:gd name="T12" fmla="*/ 0 w 37"/>
              <a:gd name="T13" fmla="*/ 0 h 41"/>
              <a:gd name="T14" fmla="*/ 37 w 37"/>
              <a:gd name="T15" fmla="*/ 41 h 4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7" h="41">
                <a:moveTo>
                  <a:pt x="0" y="0"/>
                </a:moveTo>
                <a:lnTo>
                  <a:pt x="37" y="31"/>
                </a:lnTo>
                <a:lnTo>
                  <a:pt x="11" y="41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27" name="Freeform 4"/>
          <p:cNvSpPr>
            <a:spLocks/>
          </p:cNvSpPr>
          <p:nvPr/>
        </p:nvSpPr>
        <p:spPr bwMode="auto">
          <a:xfrm>
            <a:off x="6008688" y="5743575"/>
            <a:ext cx="31750" cy="33338"/>
          </a:xfrm>
          <a:custGeom>
            <a:avLst/>
            <a:gdLst>
              <a:gd name="T0" fmla="*/ 2147483647 w 46"/>
              <a:gd name="T1" fmla="*/ 2147483647 h 53"/>
              <a:gd name="T2" fmla="*/ 0 w 46"/>
              <a:gd name="T3" fmla="*/ 2147483647 h 53"/>
              <a:gd name="T4" fmla="*/ 2147483647 w 46"/>
              <a:gd name="T5" fmla="*/ 0 h 53"/>
              <a:gd name="T6" fmla="*/ 2147483647 w 46"/>
              <a:gd name="T7" fmla="*/ 2147483647 h 53"/>
              <a:gd name="T8" fmla="*/ 2147483647 w 46"/>
              <a:gd name="T9" fmla="*/ 2147483647 h 53"/>
              <a:gd name="T10" fmla="*/ 2147483647 w 46"/>
              <a:gd name="T11" fmla="*/ 2147483647 h 5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6"/>
              <a:gd name="T19" fmla="*/ 0 h 53"/>
              <a:gd name="T20" fmla="*/ 46 w 46"/>
              <a:gd name="T21" fmla="*/ 53 h 5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6" h="53">
                <a:moveTo>
                  <a:pt x="11" y="35"/>
                </a:moveTo>
                <a:lnTo>
                  <a:pt x="0" y="25"/>
                </a:lnTo>
                <a:lnTo>
                  <a:pt x="46" y="0"/>
                </a:lnTo>
                <a:lnTo>
                  <a:pt x="39" y="39"/>
                </a:lnTo>
                <a:lnTo>
                  <a:pt x="14" y="53"/>
                </a:lnTo>
                <a:lnTo>
                  <a:pt x="11" y="35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28" name="Freeform 5"/>
          <p:cNvSpPr>
            <a:spLocks/>
          </p:cNvSpPr>
          <p:nvPr/>
        </p:nvSpPr>
        <p:spPr bwMode="auto">
          <a:xfrm>
            <a:off x="5934075" y="5757863"/>
            <a:ext cx="30163" cy="33337"/>
          </a:xfrm>
          <a:custGeom>
            <a:avLst/>
            <a:gdLst>
              <a:gd name="T0" fmla="*/ 0 w 41"/>
              <a:gd name="T1" fmla="*/ 0 h 49"/>
              <a:gd name="T2" fmla="*/ 2147483647 w 41"/>
              <a:gd name="T3" fmla="*/ 2147483647 h 49"/>
              <a:gd name="T4" fmla="*/ 2147483647 w 41"/>
              <a:gd name="T5" fmla="*/ 2147483647 h 49"/>
              <a:gd name="T6" fmla="*/ 0 w 41"/>
              <a:gd name="T7" fmla="*/ 2147483647 h 49"/>
              <a:gd name="T8" fmla="*/ 0 w 41"/>
              <a:gd name="T9" fmla="*/ 0 h 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"/>
              <a:gd name="T16" fmla="*/ 0 h 49"/>
              <a:gd name="T17" fmla="*/ 41 w 41"/>
              <a:gd name="T18" fmla="*/ 49 h 4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" h="49">
                <a:moveTo>
                  <a:pt x="0" y="0"/>
                </a:moveTo>
                <a:lnTo>
                  <a:pt x="41" y="14"/>
                </a:lnTo>
                <a:lnTo>
                  <a:pt x="41" y="35"/>
                </a:lnTo>
                <a:lnTo>
                  <a:pt x="0" y="49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524000" y="4479925"/>
            <a:ext cx="6096000" cy="1616075"/>
            <a:chOff x="1308" y="2429"/>
            <a:chExt cx="2802" cy="853"/>
          </a:xfrm>
        </p:grpSpPr>
        <p:sp>
          <p:nvSpPr>
            <p:cNvPr id="26647" name="Freeform 7"/>
            <p:cNvSpPr>
              <a:spLocks/>
            </p:cNvSpPr>
            <p:nvPr/>
          </p:nvSpPr>
          <p:spPr bwMode="auto">
            <a:xfrm>
              <a:off x="3560" y="2429"/>
              <a:ext cx="550" cy="853"/>
            </a:xfrm>
            <a:custGeom>
              <a:avLst/>
              <a:gdLst>
                <a:gd name="T0" fmla="*/ 280 w 550"/>
                <a:gd name="T1" fmla="*/ 853 h 853"/>
                <a:gd name="T2" fmla="*/ 0 w 550"/>
                <a:gd name="T3" fmla="*/ 299 h 853"/>
                <a:gd name="T4" fmla="*/ 205 w 550"/>
                <a:gd name="T5" fmla="*/ 0 h 853"/>
                <a:gd name="T6" fmla="*/ 550 w 550"/>
                <a:gd name="T7" fmla="*/ 471 h 853"/>
                <a:gd name="T8" fmla="*/ 280 w 550"/>
                <a:gd name="T9" fmla="*/ 853 h 8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0"/>
                <a:gd name="T16" fmla="*/ 0 h 853"/>
                <a:gd name="T17" fmla="*/ 550 w 550"/>
                <a:gd name="T18" fmla="*/ 853 h 8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0" h="853">
                  <a:moveTo>
                    <a:pt x="280" y="853"/>
                  </a:moveTo>
                  <a:lnTo>
                    <a:pt x="0" y="299"/>
                  </a:lnTo>
                  <a:lnTo>
                    <a:pt x="205" y="0"/>
                  </a:lnTo>
                  <a:lnTo>
                    <a:pt x="550" y="471"/>
                  </a:lnTo>
                  <a:lnTo>
                    <a:pt x="280" y="853"/>
                  </a:lnTo>
                  <a:close/>
                </a:path>
              </a:pathLst>
            </a:custGeom>
            <a:gradFill rotWithShape="0">
              <a:gsLst>
                <a:gs pos="0">
                  <a:srgbClr val="CA12CE"/>
                </a:gs>
                <a:gs pos="100000">
                  <a:srgbClr val="9A0E9D"/>
                </a:gs>
              </a:gsLst>
              <a:path path="rect">
                <a:fillToRect l="50000" t="50000" r="50000" b="50000"/>
              </a:path>
            </a:gra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8" name="Freeform 8"/>
            <p:cNvSpPr>
              <a:spLocks/>
            </p:cNvSpPr>
            <p:nvPr/>
          </p:nvSpPr>
          <p:spPr bwMode="auto">
            <a:xfrm>
              <a:off x="1585" y="2429"/>
              <a:ext cx="2181" cy="300"/>
            </a:xfrm>
            <a:custGeom>
              <a:avLst/>
              <a:gdLst>
                <a:gd name="T0" fmla="*/ 0 w 2181"/>
                <a:gd name="T1" fmla="*/ 300 h 300"/>
                <a:gd name="T2" fmla="*/ 1976 w 2181"/>
                <a:gd name="T3" fmla="*/ 300 h 300"/>
                <a:gd name="T4" fmla="*/ 2181 w 2181"/>
                <a:gd name="T5" fmla="*/ 0 h 300"/>
                <a:gd name="T6" fmla="*/ 391 w 2181"/>
                <a:gd name="T7" fmla="*/ 2 h 300"/>
                <a:gd name="T8" fmla="*/ 0 w 2181"/>
                <a:gd name="T9" fmla="*/ 300 h 3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81"/>
                <a:gd name="T16" fmla="*/ 0 h 300"/>
                <a:gd name="T17" fmla="*/ 2181 w 2181"/>
                <a:gd name="T18" fmla="*/ 300 h 3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81" h="300">
                  <a:moveTo>
                    <a:pt x="0" y="300"/>
                  </a:moveTo>
                  <a:lnTo>
                    <a:pt x="1976" y="300"/>
                  </a:lnTo>
                  <a:lnTo>
                    <a:pt x="2181" y="0"/>
                  </a:lnTo>
                  <a:lnTo>
                    <a:pt x="391" y="2"/>
                  </a:lnTo>
                  <a:lnTo>
                    <a:pt x="0" y="300"/>
                  </a:lnTo>
                  <a:close/>
                </a:path>
              </a:pathLst>
            </a:custGeom>
            <a:gradFill rotWithShape="0">
              <a:gsLst>
                <a:gs pos="0">
                  <a:srgbClr val="CA12CE"/>
                </a:gs>
                <a:gs pos="100000">
                  <a:srgbClr val="9A0E9D"/>
                </a:gs>
              </a:gsLst>
              <a:path path="rect">
                <a:fillToRect l="50000" t="50000" r="50000" b="50000"/>
              </a:path>
            </a:gra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9" name="Freeform 9"/>
            <p:cNvSpPr>
              <a:spLocks/>
            </p:cNvSpPr>
            <p:nvPr/>
          </p:nvSpPr>
          <p:spPr bwMode="auto">
            <a:xfrm>
              <a:off x="1308" y="2728"/>
              <a:ext cx="2532" cy="554"/>
            </a:xfrm>
            <a:custGeom>
              <a:avLst/>
              <a:gdLst>
                <a:gd name="T0" fmla="*/ 0 w 2532"/>
                <a:gd name="T1" fmla="*/ 554 h 554"/>
                <a:gd name="T2" fmla="*/ 2532 w 2532"/>
                <a:gd name="T3" fmla="*/ 554 h 554"/>
                <a:gd name="T4" fmla="*/ 2252 w 2532"/>
                <a:gd name="T5" fmla="*/ 0 h 554"/>
                <a:gd name="T6" fmla="*/ 278 w 2532"/>
                <a:gd name="T7" fmla="*/ 0 h 554"/>
                <a:gd name="T8" fmla="*/ 0 w 2532"/>
                <a:gd name="T9" fmla="*/ 554 h 5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32"/>
                <a:gd name="T16" fmla="*/ 0 h 554"/>
                <a:gd name="T17" fmla="*/ 2532 w 2532"/>
                <a:gd name="T18" fmla="*/ 554 h 5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32" h="554">
                  <a:moveTo>
                    <a:pt x="0" y="554"/>
                  </a:moveTo>
                  <a:lnTo>
                    <a:pt x="2532" y="554"/>
                  </a:lnTo>
                  <a:lnTo>
                    <a:pt x="2252" y="0"/>
                  </a:lnTo>
                  <a:lnTo>
                    <a:pt x="278" y="0"/>
                  </a:lnTo>
                  <a:lnTo>
                    <a:pt x="0" y="554"/>
                  </a:lnTo>
                  <a:close/>
                </a:path>
              </a:pathLst>
            </a:custGeom>
            <a:gradFill rotWithShape="0">
              <a:gsLst>
                <a:gs pos="0">
                  <a:srgbClr val="CA12CE"/>
                </a:gs>
                <a:gs pos="100000">
                  <a:srgbClr val="9A0E9D"/>
                </a:gs>
              </a:gsLst>
              <a:path path="rect">
                <a:fillToRect l="50000" t="50000" r="50000" b="50000"/>
              </a:path>
            </a:gra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2228850" y="3478213"/>
            <a:ext cx="4527550" cy="1404937"/>
            <a:chOff x="1632" y="1901"/>
            <a:chExt cx="2081" cy="741"/>
          </a:xfrm>
        </p:grpSpPr>
        <p:sp>
          <p:nvSpPr>
            <p:cNvPr id="26644" name="Freeform 11"/>
            <p:cNvSpPr>
              <a:spLocks/>
            </p:cNvSpPr>
            <p:nvPr/>
          </p:nvSpPr>
          <p:spPr bwMode="auto">
            <a:xfrm>
              <a:off x="3232" y="1901"/>
              <a:ext cx="481" cy="739"/>
            </a:xfrm>
            <a:custGeom>
              <a:avLst/>
              <a:gdLst>
                <a:gd name="T0" fmla="*/ 0 w 481"/>
                <a:gd name="T1" fmla="*/ 201 h 739"/>
                <a:gd name="T2" fmla="*/ 286 w 481"/>
                <a:gd name="T3" fmla="*/ 739 h 739"/>
                <a:gd name="T4" fmla="*/ 481 w 481"/>
                <a:gd name="T5" fmla="*/ 464 h 739"/>
                <a:gd name="T6" fmla="*/ 139 w 481"/>
                <a:gd name="T7" fmla="*/ 0 h 739"/>
                <a:gd name="T8" fmla="*/ 0 w 481"/>
                <a:gd name="T9" fmla="*/ 201 h 7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1"/>
                <a:gd name="T16" fmla="*/ 0 h 739"/>
                <a:gd name="T17" fmla="*/ 481 w 481"/>
                <a:gd name="T18" fmla="*/ 739 h 7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1" h="739">
                  <a:moveTo>
                    <a:pt x="0" y="201"/>
                  </a:moveTo>
                  <a:lnTo>
                    <a:pt x="286" y="739"/>
                  </a:lnTo>
                  <a:lnTo>
                    <a:pt x="481" y="464"/>
                  </a:lnTo>
                  <a:lnTo>
                    <a:pt x="139" y="0"/>
                  </a:lnTo>
                  <a:lnTo>
                    <a:pt x="0" y="201"/>
                  </a:lnTo>
                  <a:close/>
                </a:path>
              </a:pathLst>
            </a:custGeom>
            <a:gradFill rotWithShape="0">
              <a:gsLst>
                <a:gs pos="0">
                  <a:srgbClr val="33CCCC"/>
                </a:gs>
                <a:gs pos="100000">
                  <a:srgbClr val="1D7272"/>
                </a:gs>
              </a:gsLst>
              <a:path path="rect">
                <a:fillToRect l="50000" t="50000" r="50000" b="50000"/>
              </a:path>
            </a:gra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5" name="Freeform 12"/>
            <p:cNvSpPr>
              <a:spLocks/>
            </p:cNvSpPr>
            <p:nvPr/>
          </p:nvSpPr>
          <p:spPr bwMode="auto">
            <a:xfrm>
              <a:off x="1913" y="1901"/>
              <a:ext cx="1456" cy="200"/>
            </a:xfrm>
            <a:custGeom>
              <a:avLst/>
              <a:gdLst>
                <a:gd name="T0" fmla="*/ 0 w 1456"/>
                <a:gd name="T1" fmla="*/ 200 h 200"/>
                <a:gd name="T2" fmla="*/ 1318 w 1456"/>
                <a:gd name="T3" fmla="*/ 200 h 200"/>
                <a:gd name="T4" fmla="*/ 1456 w 1456"/>
                <a:gd name="T5" fmla="*/ 0 h 200"/>
                <a:gd name="T6" fmla="*/ 368 w 1456"/>
                <a:gd name="T7" fmla="*/ 0 h 200"/>
                <a:gd name="T8" fmla="*/ 0 w 1456"/>
                <a:gd name="T9" fmla="*/ 200 h 2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56"/>
                <a:gd name="T16" fmla="*/ 0 h 200"/>
                <a:gd name="T17" fmla="*/ 1456 w 1456"/>
                <a:gd name="T18" fmla="*/ 200 h 2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56" h="200">
                  <a:moveTo>
                    <a:pt x="0" y="200"/>
                  </a:moveTo>
                  <a:lnTo>
                    <a:pt x="1318" y="200"/>
                  </a:lnTo>
                  <a:lnTo>
                    <a:pt x="1456" y="0"/>
                  </a:lnTo>
                  <a:lnTo>
                    <a:pt x="368" y="0"/>
                  </a:lnTo>
                  <a:lnTo>
                    <a:pt x="0" y="200"/>
                  </a:lnTo>
                  <a:close/>
                </a:path>
              </a:pathLst>
            </a:custGeom>
            <a:gradFill rotWithShape="0">
              <a:gsLst>
                <a:gs pos="0">
                  <a:srgbClr val="33CCCC"/>
                </a:gs>
                <a:gs pos="100000">
                  <a:srgbClr val="1D7272"/>
                </a:gs>
              </a:gsLst>
              <a:path path="rect">
                <a:fillToRect l="50000" t="50000" r="50000" b="50000"/>
              </a:path>
            </a:gra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6" name="Freeform 13"/>
            <p:cNvSpPr>
              <a:spLocks/>
            </p:cNvSpPr>
            <p:nvPr/>
          </p:nvSpPr>
          <p:spPr bwMode="auto">
            <a:xfrm>
              <a:off x="1632" y="2101"/>
              <a:ext cx="1885" cy="541"/>
            </a:xfrm>
            <a:custGeom>
              <a:avLst/>
              <a:gdLst>
                <a:gd name="T0" fmla="*/ 0 w 1885"/>
                <a:gd name="T1" fmla="*/ 541 h 541"/>
                <a:gd name="T2" fmla="*/ 1885 w 1885"/>
                <a:gd name="T3" fmla="*/ 541 h 541"/>
                <a:gd name="T4" fmla="*/ 1599 w 1885"/>
                <a:gd name="T5" fmla="*/ 0 h 541"/>
                <a:gd name="T6" fmla="*/ 281 w 1885"/>
                <a:gd name="T7" fmla="*/ 0 h 541"/>
                <a:gd name="T8" fmla="*/ 0 w 1885"/>
                <a:gd name="T9" fmla="*/ 541 h 5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85"/>
                <a:gd name="T16" fmla="*/ 0 h 541"/>
                <a:gd name="T17" fmla="*/ 1885 w 1885"/>
                <a:gd name="T18" fmla="*/ 541 h 5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85" h="541">
                  <a:moveTo>
                    <a:pt x="0" y="541"/>
                  </a:moveTo>
                  <a:lnTo>
                    <a:pt x="1885" y="541"/>
                  </a:lnTo>
                  <a:lnTo>
                    <a:pt x="1599" y="0"/>
                  </a:lnTo>
                  <a:lnTo>
                    <a:pt x="281" y="0"/>
                  </a:lnTo>
                  <a:lnTo>
                    <a:pt x="0" y="541"/>
                  </a:lnTo>
                  <a:close/>
                </a:path>
              </a:pathLst>
            </a:custGeom>
            <a:gradFill rotWithShape="0">
              <a:gsLst>
                <a:gs pos="0">
                  <a:srgbClr val="33CCCC"/>
                </a:gs>
                <a:gs pos="100000">
                  <a:srgbClr val="1D7272"/>
                </a:gs>
              </a:gsLst>
              <a:path path="rect">
                <a:fillToRect l="50000" t="50000" r="50000" b="50000"/>
              </a:path>
            </a:gra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2944813" y="2457450"/>
            <a:ext cx="2952750" cy="1227138"/>
            <a:chOff x="1961" y="1363"/>
            <a:chExt cx="1357" cy="647"/>
          </a:xfrm>
        </p:grpSpPr>
        <p:sp>
          <p:nvSpPr>
            <p:cNvPr id="2187279" name="Freeform 15"/>
            <p:cNvSpPr>
              <a:spLocks/>
            </p:cNvSpPr>
            <p:nvPr/>
          </p:nvSpPr>
          <p:spPr bwMode="auto">
            <a:xfrm>
              <a:off x="2904" y="1365"/>
              <a:ext cx="414" cy="645"/>
            </a:xfrm>
            <a:custGeom>
              <a:avLst/>
              <a:gdLst/>
              <a:ahLst/>
              <a:cxnLst>
                <a:cxn ang="0">
                  <a:pos x="283" y="645"/>
                </a:cxn>
                <a:cxn ang="0">
                  <a:pos x="414" y="460"/>
                </a:cxn>
                <a:cxn ang="0">
                  <a:pos x="71" y="0"/>
                </a:cxn>
                <a:cxn ang="0">
                  <a:pos x="0" y="97"/>
                </a:cxn>
                <a:cxn ang="0">
                  <a:pos x="283" y="645"/>
                </a:cxn>
              </a:cxnLst>
              <a:rect l="0" t="0" r="r" b="b"/>
              <a:pathLst>
                <a:path w="414" h="645">
                  <a:moveTo>
                    <a:pt x="283" y="645"/>
                  </a:moveTo>
                  <a:lnTo>
                    <a:pt x="414" y="460"/>
                  </a:lnTo>
                  <a:lnTo>
                    <a:pt x="71" y="0"/>
                  </a:lnTo>
                  <a:lnTo>
                    <a:pt x="0" y="97"/>
                  </a:lnTo>
                  <a:lnTo>
                    <a:pt x="283" y="64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6275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87280" name="Freeform 16"/>
            <p:cNvSpPr>
              <a:spLocks/>
            </p:cNvSpPr>
            <p:nvPr/>
          </p:nvSpPr>
          <p:spPr bwMode="auto">
            <a:xfrm>
              <a:off x="2248" y="1363"/>
              <a:ext cx="726" cy="98"/>
            </a:xfrm>
            <a:custGeom>
              <a:avLst/>
              <a:gdLst/>
              <a:ahLst/>
              <a:cxnLst>
                <a:cxn ang="0">
                  <a:pos x="0" y="98"/>
                </a:cxn>
                <a:cxn ang="0">
                  <a:pos x="654" y="98"/>
                </a:cxn>
                <a:cxn ang="0">
                  <a:pos x="726" y="0"/>
                </a:cxn>
                <a:cxn ang="0">
                  <a:pos x="226" y="0"/>
                </a:cxn>
                <a:cxn ang="0">
                  <a:pos x="0" y="98"/>
                </a:cxn>
              </a:cxnLst>
              <a:rect l="0" t="0" r="r" b="b"/>
              <a:pathLst>
                <a:path w="726" h="98">
                  <a:moveTo>
                    <a:pt x="0" y="98"/>
                  </a:moveTo>
                  <a:lnTo>
                    <a:pt x="654" y="98"/>
                  </a:lnTo>
                  <a:lnTo>
                    <a:pt x="726" y="0"/>
                  </a:lnTo>
                  <a:lnTo>
                    <a:pt x="226" y="0"/>
                  </a:lnTo>
                  <a:lnTo>
                    <a:pt x="0" y="9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6275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87281" name="Freeform 17"/>
            <p:cNvSpPr>
              <a:spLocks/>
            </p:cNvSpPr>
            <p:nvPr/>
          </p:nvSpPr>
          <p:spPr bwMode="auto">
            <a:xfrm>
              <a:off x="1961" y="1461"/>
              <a:ext cx="1226" cy="549"/>
            </a:xfrm>
            <a:custGeom>
              <a:avLst/>
              <a:gdLst/>
              <a:ahLst/>
              <a:cxnLst>
                <a:cxn ang="0">
                  <a:pos x="0" y="549"/>
                </a:cxn>
                <a:cxn ang="0">
                  <a:pos x="1226" y="549"/>
                </a:cxn>
                <a:cxn ang="0">
                  <a:pos x="941" y="0"/>
                </a:cxn>
                <a:cxn ang="0">
                  <a:pos x="285" y="0"/>
                </a:cxn>
                <a:cxn ang="0">
                  <a:pos x="0" y="549"/>
                </a:cxn>
              </a:cxnLst>
              <a:rect l="0" t="0" r="r" b="b"/>
              <a:pathLst>
                <a:path w="1226" h="549">
                  <a:moveTo>
                    <a:pt x="0" y="549"/>
                  </a:moveTo>
                  <a:lnTo>
                    <a:pt x="1226" y="549"/>
                  </a:lnTo>
                  <a:lnTo>
                    <a:pt x="941" y="0"/>
                  </a:lnTo>
                  <a:lnTo>
                    <a:pt x="285" y="0"/>
                  </a:lnTo>
                  <a:lnTo>
                    <a:pt x="0" y="54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6275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  <p:sp>
        <p:nvSpPr>
          <p:cNvPr id="2187282" name="Freeform 18"/>
          <p:cNvSpPr>
            <a:spLocks/>
          </p:cNvSpPr>
          <p:nvPr/>
        </p:nvSpPr>
        <p:spPr bwMode="auto">
          <a:xfrm>
            <a:off x="4275138" y="1447800"/>
            <a:ext cx="760412" cy="1036638"/>
          </a:xfrm>
          <a:custGeom>
            <a:avLst/>
            <a:gdLst/>
            <a:ahLst/>
            <a:cxnLst>
              <a:cxn ang="0">
                <a:pos x="284" y="547"/>
              </a:cxn>
              <a:cxn ang="0">
                <a:pos x="349" y="462"/>
              </a:cxn>
              <a:cxn ang="0">
                <a:pos x="0" y="0"/>
              </a:cxn>
              <a:cxn ang="0">
                <a:pos x="284" y="547"/>
              </a:cxn>
            </a:cxnLst>
            <a:rect l="0" t="0" r="r" b="b"/>
            <a:pathLst>
              <a:path w="349" h="547">
                <a:moveTo>
                  <a:pt x="284" y="547"/>
                </a:moveTo>
                <a:lnTo>
                  <a:pt x="349" y="462"/>
                </a:lnTo>
                <a:lnTo>
                  <a:pt x="0" y="0"/>
                </a:lnTo>
                <a:lnTo>
                  <a:pt x="284" y="547"/>
                </a:lnTo>
                <a:close/>
              </a:path>
            </a:pathLst>
          </a:cu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76078"/>
                  <a:invGamma/>
                </a:schemeClr>
              </a:gs>
            </a:gsLst>
            <a:path path="rect">
              <a:fillToRect l="50000" t="50000" r="50000" b="50000"/>
            </a:path>
          </a:gradFill>
          <a:ln w="15875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187283" name="Freeform 19"/>
          <p:cNvSpPr>
            <a:spLocks/>
          </p:cNvSpPr>
          <p:nvPr/>
        </p:nvSpPr>
        <p:spPr bwMode="auto">
          <a:xfrm>
            <a:off x="3656013" y="1447800"/>
            <a:ext cx="1238250" cy="1036638"/>
          </a:xfrm>
          <a:custGeom>
            <a:avLst/>
            <a:gdLst>
              <a:gd name="T0" fmla="*/ 0 w 569"/>
              <a:gd name="T1" fmla="*/ 2147483647 h 547"/>
              <a:gd name="T2" fmla="*/ 2147483647 w 569"/>
              <a:gd name="T3" fmla="*/ 2147483647 h 547"/>
              <a:gd name="T4" fmla="*/ 2147483647 w 569"/>
              <a:gd name="T5" fmla="*/ 0 h 547"/>
              <a:gd name="T6" fmla="*/ 0 w 569"/>
              <a:gd name="T7" fmla="*/ 2147483647 h 547"/>
              <a:gd name="T8" fmla="*/ 0 60000 65536"/>
              <a:gd name="T9" fmla="*/ 0 60000 65536"/>
              <a:gd name="T10" fmla="*/ 0 60000 65536"/>
              <a:gd name="T11" fmla="*/ 0 60000 65536"/>
              <a:gd name="T12" fmla="*/ 0 w 569"/>
              <a:gd name="T13" fmla="*/ 0 h 547"/>
              <a:gd name="T14" fmla="*/ 569 w 569"/>
              <a:gd name="T15" fmla="*/ 547 h 54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9" h="547">
                <a:moveTo>
                  <a:pt x="0" y="547"/>
                </a:moveTo>
                <a:lnTo>
                  <a:pt x="569" y="547"/>
                </a:lnTo>
                <a:lnTo>
                  <a:pt x="285" y="0"/>
                </a:lnTo>
                <a:lnTo>
                  <a:pt x="0" y="547"/>
                </a:lnTo>
                <a:close/>
              </a:path>
            </a:pathLst>
          </a:custGeom>
          <a:gradFill rotWithShape="0">
            <a:gsLst>
              <a:gs pos="0">
                <a:srgbClr val="FBABCB"/>
              </a:gs>
              <a:gs pos="100000">
                <a:srgbClr val="BF829A"/>
              </a:gs>
            </a:gsLst>
            <a:path path="rect">
              <a:fillToRect l="50000" t="50000" r="50000" b="50000"/>
            </a:path>
          </a:gradFill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87284" name="Rectangle 20"/>
          <p:cNvSpPr>
            <a:spLocks noChangeArrowheads="1"/>
          </p:cNvSpPr>
          <p:nvPr/>
        </p:nvSpPr>
        <p:spPr bwMode="auto">
          <a:xfrm>
            <a:off x="3376613" y="5067300"/>
            <a:ext cx="2128837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  <a:buClr>
                <a:schemeClr val="folHlink"/>
              </a:buClr>
              <a:buFont typeface="Wingdings" pitchFamily="2" charset="2"/>
              <a:buNone/>
              <a:defRPr/>
            </a:pPr>
            <a:r>
              <a:rPr lang="en-US" sz="5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A</a:t>
            </a:r>
            <a:r>
              <a:rPr 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ttention</a:t>
            </a:r>
          </a:p>
        </p:txBody>
      </p:sp>
      <p:sp>
        <p:nvSpPr>
          <p:cNvPr id="2187285" name="Rectangle 21"/>
          <p:cNvSpPr>
            <a:spLocks noChangeArrowheads="1"/>
          </p:cNvSpPr>
          <p:nvPr/>
        </p:nvSpPr>
        <p:spPr bwMode="auto">
          <a:xfrm>
            <a:off x="3582988" y="3960813"/>
            <a:ext cx="1712912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  <a:buClr>
                <a:schemeClr val="folHlink"/>
              </a:buClr>
              <a:buFont typeface="Wingdings" pitchFamily="2" charset="2"/>
              <a:buNone/>
              <a:defRPr/>
            </a:pPr>
            <a:r>
              <a:rPr lang="en-US" sz="5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I</a:t>
            </a:r>
            <a:r>
              <a:rPr 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nterest</a:t>
            </a:r>
          </a:p>
        </p:txBody>
      </p:sp>
      <p:sp>
        <p:nvSpPr>
          <p:cNvPr id="2187286" name="Rectangle 22"/>
          <p:cNvSpPr>
            <a:spLocks noChangeArrowheads="1"/>
          </p:cNvSpPr>
          <p:nvPr/>
        </p:nvSpPr>
        <p:spPr bwMode="auto">
          <a:xfrm>
            <a:off x="3640138" y="2635250"/>
            <a:ext cx="1590675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  <a:buClr>
                <a:schemeClr val="folHlink"/>
              </a:buClr>
              <a:buFont typeface="Wingdings" pitchFamily="2" charset="2"/>
              <a:buNone/>
              <a:defRPr/>
            </a:pPr>
            <a:r>
              <a:rPr lang="en-US" sz="5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D</a:t>
            </a:r>
            <a:r>
              <a:rPr 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esire</a:t>
            </a:r>
          </a:p>
        </p:txBody>
      </p:sp>
      <p:sp>
        <p:nvSpPr>
          <p:cNvPr id="2187287" name="Rectangle 23"/>
          <p:cNvSpPr>
            <a:spLocks noChangeArrowheads="1"/>
          </p:cNvSpPr>
          <p:nvPr/>
        </p:nvSpPr>
        <p:spPr bwMode="auto">
          <a:xfrm>
            <a:off x="3765550" y="1600200"/>
            <a:ext cx="1611313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  <a:buClr>
                <a:schemeClr val="folHlink"/>
              </a:buClr>
              <a:buFont typeface="Wingdings" pitchFamily="2" charset="2"/>
              <a:buNone/>
              <a:defRPr/>
            </a:pPr>
            <a:r>
              <a:rPr lang="en-US" sz="5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A</a:t>
            </a:r>
            <a:r>
              <a:rPr 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ction</a:t>
            </a:r>
          </a:p>
        </p:txBody>
      </p:sp>
      <p:sp>
        <p:nvSpPr>
          <p:cNvPr id="26638" name="Rectangle 25"/>
          <p:cNvSpPr>
            <a:spLocks noChangeArrowheads="1"/>
          </p:cNvSpPr>
          <p:nvPr/>
        </p:nvSpPr>
        <p:spPr bwMode="auto">
          <a:xfrm rot="5400000">
            <a:off x="7429500" y="4457700"/>
            <a:ext cx="1828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600" b="1">
                <a:solidFill>
                  <a:srgbClr val="C0C0C0"/>
                </a:solidFill>
                <a:latin typeface="Arial" charset="0"/>
                <a:cs typeface="Arial" charset="0"/>
              </a:rPr>
              <a:t>THE AIDA CONCEPT</a:t>
            </a:r>
          </a:p>
        </p:txBody>
      </p:sp>
      <p:sp>
        <p:nvSpPr>
          <p:cNvPr id="26639" name="Rectangle 25"/>
          <p:cNvSpPr>
            <a:spLocks noChangeArrowheads="1"/>
          </p:cNvSpPr>
          <p:nvPr/>
        </p:nvSpPr>
        <p:spPr bwMode="auto">
          <a:xfrm rot="-5400000">
            <a:off x="-38100" y="1943100"/>
            <a:ext cx="1828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600" b="1">
                <a:solidFill>
                  <a:srgbClr val="C0C0C0"/>
                </a:solidFill>
                <a:latin typeface="Arial" charset="0"/>
                <a:cs typeface="Arial" charset="0"/>
              </a:rPr>
              <a:t>THE AIDA CONCEPT</a:t>
            </a:r>
          </a:p>
        </p:txBody>
      </p:sp>
      <p:sp>
        <p:nvSpPr>
          <p:cNvPr id="499742" name="Rectangle 30"/>
          <p:cNvSpPr>
            <a:spLocks noRot="1" noChangeArrowheads="1"/>
          </p:cNvSpPr>
          <p:nvPr/>
        </p:nvSpPr>
        <p:spPr bwMode="auto">
          <a:xfrm>
            <a:off x="0" y="228600"/>
            <a:ext cx="91440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2600" tIns="46301" rIns="92600" bIns="46301" anchor="ctr"/>
          <a:lstStyle/>
          <a:p>
            <a:pPr algn="ctr" defTabSz="1049338">
              <a:defRPr/>
            </a:pPr>
            <a:r>
              <a:rPr lang="en-US" sz="5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How does advertising work?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87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87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87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87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87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87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87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87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87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87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87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87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7283" grpId="0" animBg="1"/>
      <p:bldP spid="2187284" grpId="0"/>
      <p:bldP spid="2187285" grpId="0"/>
      <p:bldP spid="2187286" grpId="0"/>
      <p:bldP spid="218728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advertising??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term advertising originates from the latin word “advertere” which means “to turn the mind towards”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1266" name="Picture 2" descr="http://1.bp.blogspot.com/-nB1KTUzd1U4/UbTAoQEMrwI/AAAAAAAAAqI/RENUowu_Haw/s1600/5-Ms-of-Advertisin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486024"/>
            <a:ext cx="6629400" cy="3838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 l="29808" t="20673" r="13269" b="16995"/>
          <a:stretch>
            <a:fillRect/>
          </a:stretch>
        </p:blipFill>
        <p:spPr bwMode="auto">
          <a:xfrm>
            <a:off x="6350" y="0"/>
            <a:ext cx="90900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/>
          <p:cNvPicPr>
            <a:picLocks noChangeAspect="1" noChangeArrowheads="1"/>
          </p:cNvPicPr>
          <p:nvPr/>
        </p:nvPicPr>
        <p:blipFill>
          <a:blip r:embed="rId2"/>
          <a:srcRect l="29424" t="15575" r="12498" b="21457"/>
          <a:stretch>
            <a:fillRect/>
          </a:stretch>
        </p:blipFill>
        <p:spPr bwMode="auto">
          <a:xfrm>
            <a:off x="23813" y="0"/>
            <a:ext cx="9064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 l="29665" t="14948" r="13414" b="21129"/>
          <a:stretch>
            <a:fillRect/>
          </a:stretch>
        </p:blipFill>
        <p:spPr bwMode="auto">
          <a:xfrm>
            <a:off x="0" y="23813"/>
            <a:ext cx="9167813" cy="683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 l="29375" t="14870" r="13126" b="21469"/>
          <a:stretch>
            <a:fillRect/>
          </a:stretch>
        </p:blipFill>
        <p:spPr bwMode="auto">
          <a:xfrm>
            <a:off x="0" y="0"/>
            <a:ext cx="90916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OVERVIEW OF ADVERTISING INDUSTRY IN INDIA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Television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Print media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Digital advertising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Radio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Films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Out-of-home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Process</a:t>
            </a:r>
            <a:endParaRPr lang="en-US" dirty="0"/>
          </a:p>
        </p:txBody>
      </p:sp>
      <p:pic>
        <p:nvPicPr>
          <p:cNvPr id="4" name="Picture 2" descr="https://classconnection.s3.amazonaws.com/356/flashcards/2811356/png/screen_shot_2013-02-19_at_14819_pm136129984506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057400"/>
            <a:ext cx="8458200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TRENDS IN ADVERTISING IN INDIA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Trends in Internet advertising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Trends in mobile advertising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Trends in web advertising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Trends in celebrity advertising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Trends in advertising through social sites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Trends in surrogate advertising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Viral advertising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Trends in Guerrilla advertising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CHALLENGES FACED BY ADVERTISERS IN INDIA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447800"/>
            <a:ext cx="8915400" cy="54102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Higher transparency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Emergence of direct marketing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Serving rural markets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Change in readership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Change in viewership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Cultural changes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Rising cost of advertising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Inadequate attention to research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Multiplicity of media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Problem of clutters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Difference between advertising and publicity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OF ADVERTISING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American Marketing Association defines advertising as” any paid form of non-personal presentation and promotion of ideas, goods or services by an identified sponsor” 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8" name="Rectangle 8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dirty="0" smtClean="0">
                <a:solidFill>
                  <a:schemeClr val="tx1"/>
                </a:solidFill>
                <a:latin typeface="Comic Sans MS" pitchFamily="66" charset="0"/>
              </a:rPr>
              <a:t>Advertising</a:t>
            </a:r>
          </a:p>
        </p:txBody>
      </p:sp>
      <p:sp>
        <p:nvSpPr>
          <p:cNvPr id="18944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04800" y="1420813"/>
            <a:ext cx="8382000" cy="5075237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Char char="•"/>
              <a:defRPr/>
            </a:pPr>
            <a:r>
              <a:rPr lang="en-US" sz="2200" dirty="0" smtClean="0">
                <a:latin typeface="Comic Sans MS" pitchFamily="66" charset="0"/>
              </a:rPr>
              <a:t>A shop wants to attract more customers or clear stocks, so it decides to offer special discounts for a period. </a:t>
            </a:r>
            <a:br>
              <a:rPr lang="en-US" sz="2200" dirty="0" smtClean="0">
                <a:latin typeface="Comic Sans MS" pitchFamily="66" charset="0"/>
              </a:rPr>
            </a:br>
            <a:r>
              <a:rPr lang="en-US" sz="2200" dirty="0" smtClean="0">
                <a:latin typeface="Comic Sans MS" pitchFamily="66" charset="0"/>
              </a:rPr>
              <a:t>It </a:t>
            </a:r>
            <a:r>
              <a:rPr lang="en-US" sz="2600" b="1" u="sng" dirty="0" smtClean="0">
                <a:latin typeface="Comic Sans MS" pitchFamily="66" charset="0"/>
              </a:rPr>
              <a:t>advertises</a:t>
            </a:r>
            <a:r>
              <a:rPr lang="en-US" sz="2200" u="sng" dirty="0" smtClean="0">
                <a:latin typeface="Comic Sans MS" pitchFamily="66" charset="0"/>
              </a:rPr>
              <a:t> </a:t>
            </a:r>
            <a:r>
              <a:rPr lang="en-US" sz="2200" dirty="0" smtClean="0">
                <a:latin typeface="Comic Sans MS" pitchFamily="66" charset="0"/>
              </a:rPr>
              <a:t>in the daily newspapers to inform the public of its “sale”.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Char char="•"/>
              <a:defRPr/>
            </a:pPr>
            <a:endParaRPr lang="en-US" sz="2200" dirty="0" smtClean="0">
              <a:latin typeface="Comic Sans MS" pitchFamily="66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Char char="•"/>
              <a:defRPr/>
            </a:pPr>
            <a:r>
              <a:rPr lang="en-US" sz="2200" dirty="0" smtClean="0">
                <a:latin typeface="Comic Sans MS" pitchFamily="66" charset="0"/>
              </a:rPr>
              <a:t>A company brings out a new product which is much </a:t>
            </a:r>
            <a:br>
              <a:rPr lang="en-US" sz="2200" dirty="0" smtClean="0">
                <a:latin typeface="Comic Sans MS" pitchFamily="66" charset="0"/>
              </a:rPr>
            </a:br>
            <a:r>
              <a:rPr lang="en-US" sz="2200" dirty="0" smtClean="0">
                <a:latin typeface="Comic Sans MS" pitchFamily="66" charset="0"/>
              </a:rPr>
              <a:t>more economical than the existing ones in its category. </a:t>
            </a:r>
            <a:br>
              <a:rPr lang="en-US" sz="2200" dirty="0" smtClean="0">
                <a:latin typeface="Comic Sans MS" pitchFamily="66" charset="0"/>
              </a:rPr>
            </a:br>
            <a:r>
              <a:rPr lang="en-US" sz="2200" dirty="0" smtClean="0">
                <a:latin typeface="Comic Sans MS" pitchFamily="66" charset="0"/>
              </a:rPr>
              <a:t>If the company cannot </a:t>
            </a:r>
            <a:r>
              <a:rPr lang="en-US" sz="2600" b="1" u="sng" dirty="0" smtClean="0">
                <a:latin typeface="Comic Sans MS" pitchFamily="66" charset="0"/>
              </a:rPr>
              <a:t>advertise</a:t>
            </a:r>
            <a:r>
              <a:rPr lang="en-US" sz="2200" dirty="0" smtClean="0">
                <a:latin typeface="Comic Sans MS" pitchFamily="66" charset="0"/>
              </a:rPr>
              <a:t> the product, it would never be able to enter the market. Any other form of communication would be long drawn out and uneconomical.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Char char="•"/>
              <a:defRPr/>
            </a:pPr>
            <a:endParaRPr lang="en-US" sz="2200" dirty="0" smtClean="0">
              <a:latin typeface="Comic Sans MS" pitchFamily="66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Char char="•"/>
              <a:defRPr/>
            </a:pPr>
            <a:r>
              <a:rPr lang="en-US" sz="2200" dirty="0" smtClean="0">
                <a:latin typeface="Comic Sans MS" pitchFamily="66" charset="0"/>
              </a:rPr>
              <a:t>The Government wants corporate, businessmen and salaried people to pay taxes. It </a:t>
            </a:r>
            <a:r>
              <a:rPr lang="en-US" sz="2600" b="1" u="sng" dirty="0" smtClean="0">
                <a:latin typeface="Comic Sans MS" pitchFamily="66" charset="0"/>
              </a:rPr>
              <a:t>advertises</a:t>
            </a:r>
            <a:r>
              <a:rPr lang="en-US" sz="2200" dirty="0" smtClean="0">
                <a:latin typeface="Comic Sans MS" pitchFamily="66" charset="0"/>
              </a:rPr>
              <a:t> </a:t>
            </a:r>
            <a:r>
              <a:rPr lang="en-US" sz="2200" dirty="0" smtClean="0">
                <a:solidFill>
                  <a:srgbClr val="FFFFFF"/>
                </a:solidFill>
                <a:latin typeface="Comic Sans MS" pitchFamily="66" charset="0"/>
              </a:rPr>
              <a:t>in newspapers, radio and television to reach the target audience.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400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9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94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94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500" dirty="0" smtClean="0">
                <a:solidFill>
                  <a:schemeClr val="tx1"/>
                </a:solidFill>
                <a:latin typeface="Comic Sans MS" pitchFamily="66" charset="0"/>
              </a:rPr>
              <a:t>Advertising</a:t>
            </a:r>
          </a:p>
        </p:txBody>
      </p:sp>
      <p:sp>
        <p:nvSpPr>
          <p:cNvPr id="419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20813"/>
            <a:ext cx="8382000" cy="5075237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Char char="•"/>
              <a:defRPr/>
            </a:pPr>
            <a:r>
              <a:rPr lang="en-US" sz="2400" dirty="0" smtClean="0">
                <a:latin typeface="Comic Sans MS" pitchFamily="66" charset="0"/>
              </a:rPr>
              <a:t>Advertising’s primary role is to create awareness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>
                <a:latin typeface="Comic Sans MS" pitchFamily="66" charset="0"/>
              </a:rPr>
              <a:t>to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Comic Sans MS" pitchFamily="66" charset="0"/>
              </a:rPr>
              <a:t>help sell products. In today’s time with global </a:t>
            </a:r>
            <a:br>
              <a:rPr lang="en-US" sz="2400" dirty="0" smtClean="0">
                <a:latin typeface="Comic Sans MS" pitchFamily="66" charset="0"/>
              </a:rPr>
            </a:br>
            <a:r>
              <a:rPr lang="en-US" sz="2400" dirty="0" smtClean="0">
                <a:latin typeface="Comic Sans MS" pitchFamily="66" charset="0"/>
              </a:rPr>
              <a:t>economic meltdown, advertising has to this in the </a:t>
            </a:r>
            <a:br>
              <a:rPr lang="en-US" sz="2400" dirty="0" smtClean="0">
                <a:latin typeface="Comic Sans MS" pitchFamily="66" charset="0"/>
              </a:rPr>
            </a:br>
            <a:r>
              <a:rPr lang="en-US" b="1" dirty="0" smtClean="0">
                <a:latin typeface="Comic Sans MS" pitchFamily="66" charset="0"/>
              </a:rPr>
              <a:t>most economical</a:t>
            </a:r>
            <a:r>
              <a:rPr lang="en-US" sz="2400" dirty="0" smtClean="0">
                <a:latin typeface="Comic Sans MS" pitchFamily="66" charset="0"/>
              </a:rPr>
              <a:t> way.</a:t>
            </a: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Char char="•"/>
              <a:defRPr/>
            </a:pPr>
            <a:endParaRPr lang="en-US" sz="2400" dirty="0" smtClean="0">
              <a:latin typeface="Comic Sans MS" pitchFamily="66" charset="0"/>
            </a:endParaRP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Char char="•"/>
              <a:defRPr/>
            </a:pPr>
            <a:r>
              <a:rPr lang="en-US" sz="2400" dirty="0" smtClean="0">
                <a:latin typeface="Comic Sans MS" pitchFamily="66" charset="0"/>
              </a:rPr>
              <a:t>Marketers are ever ready to tighten the noose around advertising  and promotions budget and demands </a:t>
            </a:r>
            <a:br>
              <a:rPr lang="en-US" sz="2400" dirty="0" smtClean="0">
                <a:latin typeface="Comic Sans MS" pitchFamily="66" charset="0"/>
              </a:rPr>
            </a:br>
            <a:r>
              <a:rPr lang="en-US" b="1" dirty="0" smtClean="0">
                <a:latin typeface="Comic Sans MS" pitchFamily="66" charset="0"/>
              </a:rPr>
              <a:t>more bang for every buck spent</a:t>
            </a:r>
            <a:r>
              <a:rPr lang="en-US" sz="2400" dirty="0" smtClean="0">
                <a:latin typeface="Comic Sans MS" pitchFamily="66" charset="0"/>
              </a:rPr>
              <a:t>.</a:t>
            </a: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Char char="•"/>
              <a:defRPr/>
            </a:pPr>
            <a:endParaRPr lang="en-US" sz="2400" dirty="0" smtClean="0">
              <a:latin typeface="Comic Sans MS" pitchFamily="66" charset="0"/>
            </a:endParaRP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Char char="•"/>
              <a:defRPr/>
            </a:pPr>
            <a:r>
              <a:rPr lang="en-US" sz="2400" dirty="0" smtClean="0">
                <a:latin typeface="Comic Sans MS" pitchFamily="66" charset="0"/>
              </a:rPr>
              <a:t>Advertising agencies are expected to keep doing their job that they are best at </a:t>
            </a:r>
            <a:r>
              <a:rPr lang="en-US" sz="2400" dirty="0" err="1" smtClean="0">
                <a:latin typeface="Comic Sans MS" pitchFamily="66" charset="0"/>
              </a:rPr>
              <a:t>i.e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b="1" dirty="0" smtClean="0">
                <a:latin typeface="Comic Sans MS" pitchFamily="66" charset="0"/>
              </a:rPr>
              <a:t>providing creative solutions – albeit at lower costs</a:t>
            </a:r>
            <a:r>
              <a:rPr lang="en-US" sz="2400" dirty="0" smtClean="0">
                <a:latin typeface="Comic Sans MS" pitchFamily="66" charset="0"/>
              </a:rPr>
              <a:t>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400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9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9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9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800" dirty="0" smtClean="0">
                <a:solidFill>
                  <a:schemeClr val="bg1"/>
                </a:solidFill>
                <a:latin typeface="Comic Sans MS" pitchFamily="66" charset="0"/>
              </a:rPr>
              <a:t>Who needs advertising?</a:t>
            </a:r>
          </a:p>
        </p:txBody>
      </p:sp>
      <p:sp>
        <p:nvSpPr>
          <p:cNvPr id="300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838200"/>
            <a:ext cx="8229600" cy="5486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US" sz="2800" b="1" dirty="0" smtClean="0">
                <a:effectLst/>
                <a:latin typeface="Comic Sans MS" pitchFamily="66" charset="0"/>
              </a:rPr>
              <a:t>Companies use advertising to: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endParaRPr lang="en-US" sz="2800" b="1" dirty="0" smtClean="0">
              <a:effectLst/>
              <a:latin typeface="Comic Sans MS" pitchFamily="66" charset="0"/>
            </a:endParaRPr>
          </a:p>
          <a:p>
            <a:pPr algn="just" eaLnBrk="1" hangingPunct="1">
              <a:lnSpc>
                <a:spcPct val="125000"/>
              </a:lnSpc>
              <a:spcBef>
                <a:spcPct val="0"/>
              </a:spcBef>
              <a:buClrTx/>
              <a:buFontTx/>
              <a:buChar char="•"/>
            </a:pPr>
            <a:r>
              <a:rPr lang="en-US" sz="2400" b="1" dirty="0" smtClean="0">
                <a:effectLst/>
                <a:latin typeface="Comic Sans MS" pitchFamily="66" charset="0"/>
              </a:rPr>
              <a:t>inform people about their products and services</a:t>
            </a:r>
          </a:p>
          <a:p>
            <a:pPr algn="just" eaLnBrk="1" hangingPunct="1">
              <a:lnSpc>
                <a:spcPct val="125000"/>
              </a:lnSpc>
              <a:spcBef>
                <a:spcPct val="0"/>
              </a:spcBef>
              <a:buClrTx/>
              <a:buFontTx/>
              <a:buChar char="•"/>
            </a:pPr>
            <a:r>
              <a:rPr lang="en-US" sz="2400" b="1" dirty="0" smtClean="0">
                <a:effectLst/>
                <a:latin typeface="Comic Sans MS" pitchFamily="66" charset="0"/>
              </a:rPr>
              <a:t>to make their </a:t>
            </a:r>
            <a:r>
              <a:rPr lang="en-US" sz="2800" b="1" dirty="0" smtClean="0">
                <a:effectLst/>
                <a:latin typeface="Comic Sans MS" pitchFamily="66" charset="0"/>
              </a:rPr>
              <a:t>brand</a:t>
            </a:r>
            <a:r>
              <a:rPr lang="en-US" sz="2400" b="1" dirty="0" smtClean="0">
                <a:effectLst/>
                <a:latin typeface="Comic Sans MS" pitchFamily="66" charset="0"/>
              </a:rPr>
              <a:t> names familiar to the public</a:t>
            </a:r>
          </a:p>
        </p:txBody>
      </p:sp>
      <p:pic>
        <p:nvPicPr>
          <p:cNvPr id="300065" name="Picture 33" descr="Mercedes logo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 l="21248" r="23625" b="26515"/>
          <a:stretch>
            <a:fillRect/>
          </a:stretch>
        </p:blipFill>
        <p:spPr>
          <a:xfrm>
            <a:off x="6477000" y="3733800"/>
            <a:ext cx="1263650" cy="957263"/>
          </a:xfrm>
          <a:noFill/>
        </p:spPr>
      </p:pic>
      <p:pic>
        <p:nvPicPr>
          <p:cNvPr id="300038" name="Picture 6" descr="Peps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4267200"/>
            <a:ext cx="1363663" cy="9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0039" name="Picture 7" descr="attnewlo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95600" y="4800600"/>
            <a:ext cx="769938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0040" name="Picture 8" descr="Ford_Corporate_Logo"/>
          <p:cNvPicPr>
            <a:picLocks noChangeAspect="1" noChangeArrowheads="1"/>
          </p:cNvPicPr>
          <p:nvPr/>
        </p:nvPicPr>
        <p:blipFill>
          <a:blip r:embed="rId6"/>
          <a:srcRect t="17416" b="19884"/>
          <a:stretch>
            <a:fillRect/>
          </a:stretch>
        </p:blipFill>
        <p:spPr bwMode="auto">
          <a:xfrm>
            <a:off x="3962400" y="3048000"/>
            <a:ext cx="1392238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0041" name="Picture 9" descr="logo_colgat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" y="4267200"/>
            <a:ext cx="1055688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0042" name="Picture 10" descr="Citibank%20copy"/>
          <p:cNvPicPr>
            <a:picLocks noChangeAspect="1" noChangeArrowheads="1"/>
          </p:cNvPicPr>
          <p:nvPr/>
        </p:nvPicPr>
        <p:blipFill>
          <a:blip r:embed="rId8"/>
          <a:srcRect t="26224" b="27383"/>
          <a:stretch>
            <a:fillRect/>
          </a:stretch>
        </p:blipFill>
        <p:spPr bwMode="auto">
          <a:xfrm>
            <a:off x="152400" y="6096000"/>
            <a:ext cx="1176338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0043" name="Picture 11" descr="honda-logo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600200" y="3352800"/>
            <a:ext cx="900113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0044" name="Picture 12" descr="IBMlogo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981450" y="3786188"/>
            <a:ext cx="1200150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0045" name="Picture 13" descr="vbm_2c_rgb"/>
          <p:cNvPicPr>
            <a:picLocks noChangeAspect="1" noChangeArrowheads="1"/>
          </p:cNvPicPr>
          <p:nvPr/>
        </p:nvPicPr>
        <p:blipFill>
          <a:blip r:embed="rId11"/>
          <a:srcRect l="16982" t="28163" r="15094" b="29388"/>
          <a:stretch>
            <a:fillRect/>
          </a:stretch>
        </p:blipFill>
        <p:spPr bwMode="auto">
          <a:xfrm>
            <a:off x="3810000" y="5334000"/>
            <a:ext cx="160020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0046" name="Picture 14" descr="NIVEA_logo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962400" y="4495800"/>
            <a:ext cx="11430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0047" name="Picture 15" descr="coca-cola-logo-795918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410200" y="3733800"/>
            <a:ext cx="914400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0048" name="Picture 16" descr="Gillette_Logo_Blue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447800" y="5943600"/>
            <a:ext cx="2162175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0051" name="Picture 19" descr="adidas_logo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895600" y="4114800"/>
            <a:ext cx="868363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0052" name="Picture 20" descr="mcdonalds_logo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52400" y="5181600"/>
            <a:ext cx="914400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0053" name="Picture 21" descr="small_Nokia_logo"/>
          <p:cNvPicPr>
            <a:picLocks noChangeAspect="1" noChangeArrowheads="1"/>
          </p:cNvPicPr>
          <p:nvPr/>
        </p:nvPicPr>
        <p:blipFill>
          <a:blip r:embed="rId17"/>
          <a:srcRect t="16000" b="20000"/>
          <a:stretch>
            <a:fillRect/>
          </a:stretch>
        </p:blipFill>
        <p:spPr bwMode="auto">
          <a:xfrm>
            <a:off x="1371600" y="5257800"/>
            <a:ext cx="14287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0054" name="Picture 22" descr="toyota_logo_4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743200" y="3048000"/>
            <a:ext cx="1143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0055" name="Picture 23" descr="pg_logo_IL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152400" y="3352800"/>
            <a:ext cx="1279525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0067" name="Picture 35" descr="tata_logo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0"/>
          <a:srcRect/>
          <a:stretch>
            <a:fillRect/>
          </a:stretch>
        </p:blipFill>
        <p:spPr>
          <a:xfrm>
            <a:off x="5486400" y="4800600"/>
            <a:ext cx="1444625" cy="1300163"/>
          </a:xfrm>
          <a:noFill/>
        </p:spPr>
      </p:pic>
      <p:pic>
        <p:nvPicPr>
          <p:cNvPr id="300069" name="Picture 37" descr="Bajaj_logo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5486400" y="3048000"/>
            <a:ext cx="16002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0071" name="Picture 39" descr="Hawkins Round Logo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7086600" y="4876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0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" dur="500" fill="hold"/>
                                        <p:tgtEl>
                                          <p:spTgt spid="300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0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0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0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0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0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0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0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0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0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0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0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0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0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0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0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00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0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0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0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0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0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00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00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0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00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00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00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00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00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00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00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00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00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00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00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00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00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00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00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00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00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00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00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00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00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00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00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00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800" dirty="0" smtClean="0">
                <a:solidFill>
                  <a:schemeClr val="tx1"/>
                </a:solidFill>
                <a:latin typeface="Comic Sans MS" pitchFamily="66" charset="0"/>
              </a:rPr>
              <a:t>Who needs advertising?</a:t>
            </a:r>
          </a:p>
        </p:txBody>
      </p:sp>
      <p:sp>
        <p:nvSpPr>
          <p:cNvPr id="5017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8153400" cy="5486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b="1" dirty="0" smtClean="0">
                <a:latin typeface="Comic Sans MS" pitchFamily="66" charset="0"/>
              </a:rPr>
              <a:t>Companies use advertising to: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  <a:defRPr/>
            </a:pPr>
            <a:endParaRPr lang="en-US" sz="800" b="1" dirty="0" smtClean="0">
              <a:latin typeface="Comic Sans MS" pitchFamily="66" charset="0"/>
            </a:endParaRPr>
          </a:p>
          <a:p>
            <a:pPr algn="just" eaLnBrk="1" hangingPunct="1">
              <a:lnSpc>
                <a:spcPct val="125000"/>
              </a:lnSpc>
              <a:spcBef>
                <a:spcPct val="0"/>
              </a:spcBef>
              <a:buClrTx/>
              <a:buFontTx/>
              <a:buChar char="•"/>
              <a:defRPr/>
            </a:pPr>
            <a:r>
              <a:rPr lang="en-US" sz="2000" b="1" dirty="0" smtClean="0">
                <a:latin typeface="Comic Sans MS" pitchFamily="66" charset="0"/>
              </a:rPr>
              <a:t>to make their </a:t>
            </a:r>
            <a:r>
              <a:rPr lang="en-US" b="1" dirty="0" smtClean="0">
                <a:latin typeface="Comic Sans MS" pitchFamily="66" charset="0"/>
              </a:rPr>
              <a:t>brand</a:t>
            </a:r>
            <a:r>
              <a:rPr lang="en-US" sz="2000" b="1" dirty="0" smtClean="0">
                <a:latin typeface="Comic Sans MS" pitchFamily="66" charset="0"/>
              </a:rPr>
              <a:t> names familiar to the public</a:t>
            </a:r>
          </a:p>
          <a:p>
            <a:pPr algn="just" eaLnBrk="1" hangingPunct="1">
              <a:lnSpc>
                <a:spcPct val="125000"/>
              </a:lnSpc>
              <a:spcBef>
                <a:spcPct val="0"/>
              </a:spcBef>
              <a:buClrTx/>
              <a:buFontTx/>
              <a:buChar char="•"/>
              <a:defRPr/>
            </a:pPr>
            <a:r>
              <a:rPr lang="en-US" b="1" dirty="0" smtClean="0">
                <a:latin typeface="Comic Sans MS" pitchFamily="66" charset="0"/>
              </a:rPr>
              <a:t>However there are exceptions</a:t>
            </a:r>
          </a:p>
          <a:p>
            <a:pPr algn="just" eaLnBrk="1" hangingPunct="1">
              <a:lnSpc>
                <a:spcPct val="125000"/>
              </a:lnSpc>
              <a:spcBef>
                <a:spcPct val="0"/>
              </a:spcBef>
              <a:buClrTx/>
              <a:buFontTx/>
              <a:buChar char="•"/>
              <a:defRPr/>
            </a:pPr>
            <a:r>
              <a:rPr lang="en-US" b="1" dirty="0" smtClean="0">
                <a:latin typeface="Comic Sans MS" pitchFamily="66" charset="0"/>
              </a:rPr>
              <a:t>New age/economy brands</a:t>
            </a:r>
          </a:p>
        </p:txBody>
      </p:sp>
      <p:pic>
        <p:nvPicPr>
          <p:cNvPr id="501787" name="Picture 27" descr="linkedin_logo_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657600" y="4114800"/>
            <a:ext cx="2743200" cy="854075"/>
          </a:xfrm>
          <a:noFill/>
        </p:spPr>
      </p:pic>
      <p:pic>
        <p:nvPicPr>
          <p:cNvPr id="501776" name="Picture 16" descr="google_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3886200"/>
            <a:ext cx="304800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89" name="Picture 29" descr="twitter-logo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/>
          <a:srcRect/>
          <a:stretch>
            <a:fillRect/>
          </a:stretch>
        </p:blipFill>
        <p:spPr>
          <a:xfrm>
            <a:off x="381000" y="5257800"/>
            <a:ext cx="3048000" cy="1123950"/>
          </a:xfrm>
          <a:noFill/>
        </p:spPr>
      </p:pic>
      <p:pic>
        <p:nvPicPr>
          <p:cNvPr id="501791" name="Picture 31" descr="myspace-logo"/>
          <p:cNvPicPr>
            <a:picLocks noChangeAspect="1" noChangeArrowheads="1"/>
          </p:cNvPicPr>
          <p:nvPr/>
        </p:nvPicPr>
        <p:blipFill>
          <a:blip r:embed="rId6"/>
          <a:srcRect t="24260" b="28403"/>
          <a:stretch>
            <a:fillRect/>
          </a:stretch>
        </p:blipFill>
        <p:spPr bwMode="auto">
          <a:xfrm>
            <a:off x="3505200" y="5257800"/>
            <a:ext cx="3886200" cy="124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32" descr="facebook_log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05600" y="4114800"/>
            <a:ext cx="2438400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01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01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01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01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66800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EVOLUTION OF ADVERTISING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2209800"/>
            <a:ext cx="77724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Signs</a:t>
            </a:r>
          </a:p>
          <a:p>
            <a:r>
              <a:rPr lang="en-US" dirty="0" smtClean="0"/>
              <a:t>Town Criers</a:t>
            </a:r>
          </a:p>
          <a:p>
            <a:r>
              <a:rPr lang="en-US" dirty="0" smtClean="0"/>
              <a:t>Written advertisements</a:t>
            </a:r>
          </a:p>
          <a:p>
            <a:r>
              <a:rPr lang="en-US" dirty="0" smtClean="0"/>
              <a:t>Introduction of printing press</a:t>
            </a:r>
          </a:p>
          <a:p>
            <a:r>
              <a:rPr lang="en-US" dirty="0" smtClean="0"/>
              <a:t>Newspapers</a:t>
            </a:r>
          </a:p>
          <a:p>
            <a:r>
              <a:rPr lang="en-US" dirty="0" smtClean="0"/>
              <a:t>Radio</a:t>
            </a:r>
          </a:p>
          <a:p>
            <a:r>
              <a:rPr lang="en-US" dirty="0" smtClean="0"/>
              <a:t>TV</a:t>
            </a:r>
          </a:p>
          <a:p>
            <a:r>
              <a:rPr lang="en-US" dirty="0" smtClean="0"/>
              <a:t>Ad agencies</a:t>
            </a:r>
          </a:p>
          <a:p>
            <a:r>
              <a:rPr lang="en-US" dirty="0" smtClean="0"/>
              <a:t>Internet</a:t>
            </a:r>
          </a:p>
          <a:p>
            <a:endParaRPr lang="en-US" dirty="0"/>
          </a:p>
        </p:txBody>
      </p:sp>
      <p:pic>
        <p:nvPicPr>
          <p:cNvPr id="10242" name="Picture 2" descr="http://istrategyconference.com/assets/cache/uploads/images/blog/THE_EVOLUTION_OF_DIGITAL_MEDIA_1_280_180_c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76200"/>
            <a:ext cx="8077200" cy="144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427038"/>
            <a:ext cx="8229600" cy="3333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800" dirty="0" smtClean="0">
                <a:solidFill>
                  <a:schemeClr val="tx1"/>
                </a:solidFill>
                <a:latin typeface="Comic Sans MS" pitchFamily="66" charset="0"/>
              </a:rPr>
              <a:t>Who needs advertising?</a:t>
            </a:r>
          </a:p>
        </p:txBody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458200" cy="5410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sz="3600" b="1" dirty="0" smtClean="0">
                <a:latin typeface="Comic Sans MS" pitchFamily="66" charset="0"/>
              </a:rPr>
              <a:t>Companies use advertising to: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  <a:defRPr/>
            </a:pPr>
            <a:endParaRPr lang="en-US" sz="2400" b="1" dirty="0" smtClean="0">
              <a:latin typeface="Comic Sans MS" pitchFamily="66" charset="0"/>
            </a:endParaRPr>
          </a:p>
          <a:p>
            <a:pPr algn="just" eaLnBrk="1" hangingPunct="1">
              <a:spcBef>
                <a:spcPct val="0"/>
              </a:spcBef>
              <a:spcAft>
                <a:spcPct val="50000"/>
              </a:spcAft>
              <a:buClrTx/>
              <a:buFontTx/>
              <a:buChar char="•"/>
              <a:defRPr/>
            </a:pPr>
            <a:r>
              <a:rPr lang="en-US" sz="2400" dirty="0" smtClean="0">
                <a:latin typeface="Comic Sans MS" pitchFamily="66" charset="0"/>
              </a:rPr>
              <a:t>to give the company a </a:t>
            </a:r>
            <a:r>
              <a:rPr lang="en-US" sz="3600" b="1" dirty="0" smtClean="0">
                <a:latin typeface="Comic Sans MS" pitchFamily="66" charset="0"/>
              </a:rPr>
              <a:t>“personality”</a:t>
            </a:r>
            <a:r>
              <a:rPr lang="en-US" sz="2400" dirty="0" smtClean="0">
                <a:latin typeface="Comic Sans MS" pitchFamily="66" charset="0"/>
              </a:rPr>
              <a:t> which sets it apart from the others.</a:t>
            </a:r>
          </a:p>
          <a:p>
            <a:pPr algn="just" eaLnBrk="1" hangingPunct="1">
              <a:spcBef>
                <a:spcPct val="0"/>
              </a:spcBef>
              <a:spcAft>
                <a:spcPct val="50000"/>
              </a:spcAft>
              <a:buClrTx/>
              <a:buFontTx/>
              <a:buChar char="•"/>
              <a:defRPr/>
            </a:pPr>
            <a:r>
              <a:rPr lang="en-US" sz="2400" dirty="0" smtClean="0">
                <a:latin typeface="Comic Sans MS" pitchFamily="66" charset="0"/>
              </a:rPr>
              <a:t>to remind customers about their </a:t>
            </a:r>
            <a:r>
              <a:rPr lang="en-US" sz="3600" b="1" dirty="0" smtClean="0">
                <a:latin typeface="Comic Sans MS" pitchFamily="66" charset="0"/>
              </a:rPr>
              <a:t>brands</a:t>
            </a:r>
            <a:r>
              <a:rPr lang="en-US" sz="2400" dirty="0" smtClean="0">
                <a:latin typeface="Comic Sans MS" pitchFamily="66" charset="0"/>
              </a:rPr>
              <a:t> at the </a:t>
            </a:r>
            <a:br>
              <a:rPr lang="en-US" sz="2400" dirty="0" smtClean="0">
                <a:latin typeface="Comic Sans MS" pitchFamily="66" charset="0"/>
              </a:rPr>
            </a:br>
            <a:r>
              <a:rPr lang="en-US" sz="3600" b="1" dirty="0" smtClean="0">
                <a:latin typeface="Comic Sans MS" pitchFamily="66" charset="0"/>
              </a:rPr>
              <a:t>right time</a:t>
            </a:r>
            <a:r>
              <a:rPr lang="en-US" sz="2400" dirty="0" smtClean="0">
                <a:latin typeface="Comic Sans MS" pitchFamily="66" charset="0"/>
              </a:rPr>
              <a:t> and </a:t>
            </a:r>
            <a:r>
              <a:rPr lang="en-US" sz="3600" b="1" dirty="0" smtClean="0">
                <a:latin typeface="Comic Sans MS" pitchFamily="66" charset="0"/>
              </a:rPr>
              <a:t>right place</a:t>
            </a:r>
          </a:p>
          <a:p>
            <a:pPr algn="just" eaLnBrk="1" hangingPunct="1">
              <a:lnSpc>
                <a:spcPct val="125000"/>
              </a:lnSpc>
              <a:spcBef>
                <a:spcPct val="0"/>
              </a:spcBef>
              <a:spcAft>
                <a:spcPct val="50000"/>
              </a:spcAft>
              <a:buClrTx/>
              <a:buFontTx/>
              <a:buChar char="•"/>
              <a:defRPr/>
            </a:pPr>
            <a:r>
              <a:rPr lang="en-US" sz="2400" dirty="0" smtClean="0">
                <a:latin typeface="Comic Sans MS" pitchFamily="66" charset="0"/>
              </a:rPr>
              <a:t>to tell the public about </a:t>
            </a:r>
            <a:r>
              <a:rPr lang="en-US" b="1" dirty="0" smtClean="0">
                <a:latin typeface="Comic Sans MS" pitchFamily="66" charset="0"/>
              </a:rPr>
              <a:t>improvements</a:t>
            </a:r>
            <a:r>
              <a:rPr lang="en-US" sz="2400" dirty="0" smtClean="0">
                <a:latin typeface="Comic Sans MS" pitchFamily="66" charset="0"/>
              </a:rPr>
              <a:t> in products</a:t>
            </a:r>
          </a:p>
          <a:p>
            <a:pPr algn="just" eaLnBrk="1" hangingPunct="1">
              <a:lnSpc>
                <a:spcPct val="125000"/>
              </a:lnSpc>
              <a:spcBef>
                <a:spcPct val="0"/>
              </a:spcBef>
              <a:spcAft>
                <a:spcPct val="50000"/>
              </a:spcAft>
              <a:buClrTx/>
              <a:buFontTx/>
              <a:buChar char="•"/>
              <a:defRPr/>
            </a:pPr>
            <a:r>
              <a:rPr lang="en-US" sz="2400" dirty="0" smtClean="0">
                <a:latin typeface="Comic Sans MS" pitchFamily="66" charset="0"/>
              </a:rPr>
              <a:t>to help their sales force to be more effective</a:t>
            </a:r>
          </a:p>
          <a:p>
            <a:pPr algn="just" eaLnBrk="1" hangingPunct="1">
              <a:lnSpc>
                <a:spcPct val="125000"/>
              </a:lnSpc>
              <a:spcBef>
                <a:spcPct val="0"/>
              </a:spcBef>
              <a:spcAft>
                <a:spcPct val="50000"/>
              </a:spcAft>
              <a:buClrTx/>
              <a:buFontTx/>
              <a:buChar char="•"/>
              <a:defRPr/>
            </a:pPr>
            <a:r>
              <a:rPr lang="en-US" sz="2400" dirty="0" smtClean="0">
                <a:latin typeface="Comic Sans MS" pitchFamily="66" charset="0"/>
              </a:rPr>
              <a:t>to reinforce customer confidence in his/her purchase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400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9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79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122</TotalTime>
  <Words>455</Words>
  <Application>Microsoft Office PowerPoint</Application>
  <PresentationFormat>On-screen Show (4:3)</PresentationFormat>
  <Paragraphs>152</Paragraphs>
  <Slides>28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Equity</vt:lpstr>
      <vt:lpstr>Slide 1</vt:lpstr>
      <vt:lpstr>What is advertising??</vt:lpstr>
      <vt:lpstr>DEFINITION OF ADVERTISING</vt:lpstr>
      <vt:lpstr>Advertising</vt:lpstr>
      <vt:lpstr>Advertising</vt:lpstr>
      <vt:lpstr>Who needs advertising?</vt:lpstr>
      <vt:lpstr>Who needs advertising?</vt:lpstr>
      <vt:lpstr>EVOLUTION OF ADVERTISING</vt:lpstr>
      <vt:lpstr>Who needs advertising?</vt:lpstr>
      <vt:lpstr>Who needs advertising?</vt:lpstr>
      <vt:lpstr>Who needs advertising?</vt:lpstr>
      <vt:lpstr>What is ADVERTISING?</vt:lpstr>
      <vt:lpstr>How does advertising work?</vt:lpstr>
      <vt:lpstr>FEATURES OF ADVERTISING</vt:lpstr>
      <vt:lpstr>Active participants in advertising</vt:lpstr>
      <vt:lpstr>Functions of advertising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OVERVIEW OF ADVERTISING INDUSTRY IN INDIA</vt:lpstr>
      <vt:lpstr>Communication Process</vt:lpstr>
      <vt:lpstr>TRENDS IN ADVERTISING IN INDIA</vt:lpstr>
      <vt:lpstr>CHALLENGES FACED BY ADVERTISERS IN INDIA </vt:lpstr>
      <vt:lpstr>Difference between advertising and publicity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ADVERTISING</dc:title>
  <dc:creator>User</dc:creator>
  <cp:lastModifiedBy>TEJAS</cp:lastModifiedBy>
  <cp:revision>31</cp:revision>
  <dcterms:created xsi:type="dcterms:W3CDTF">2016-06-07T02:04:49Z</dcterms:created>
  <dcterms:modified xsi:type="dcterms:W3CDTF">2016-06-22T17:00:07Z</dcterms:modified>
</cp:coreProperties>
</file>